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6"/>
  </p:notesMasterIdLst>
  <p:handoutMasterIdLst>
    <p:handoutMasterId r:id="rId27"/>
  </p:handoutMasterIdLst>
  <p:sldIdLst>
    <p:sldId id="256" r:id="rId2"/>
    <p:sldId id="403" r:id="rId3"/>
    <p:sldId id="416" r:id="rId4"/>
    <p:sldId id="377" r:id="rId5"/>
    <p:sldId id="267" r:id="rId6"/>
    <p:sldId id="378" r:id="rId7"/>
    <p:sldId id="328" r:id="rId8"/>
    <p:sldId id="289" r:id="rId9"/>
    <p:sldId id="351" r:id="rId10"/>
    <p:sldId id="301" r:id="rId11"/>
    <p:sldId id="381" r:id="rId12"/>
    <p:sldId id="382" r:id="rId13"/>
    <p:sldId id="383" r:id="rId14"/>
    <p:sldId id="384" r:id="rId15"/>
    <p:sldId id="306" r:id="rId16"/>
    <p:sldId id="307" r:id="rId17"/>
    <p:sldId id="345" r:id="rId18"/>
    <p:sldId id="327" r:id="rId19"/>
    <p:sldId id="347" r:id="rId20"/>
    <p:sldId id="339" r:id="rId21"/>
    <p:sldId id="352" r:id="rId22"/>
    <p:sldId id="402" r:id="rId23"/>
    <p:sldId id="404" r:id="rId24"/>
    <p:sldId id="356" r:id="rId25"/>
  </p:sldIdLst>
  <p:sldSz cx="9144000" cy="6858000" type="screen4x3"/>
  <p:notesSz cx="6889750" cy="10020300"/>
  <p:defaultTextStyle>
    <a:defPPr>
      <a:defRPr lang="en-IE"/>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00FF"/>
    <a:srgbClr val="FF3300"/>
    <a:srgbClr val="FFFF99"/>
    <a:srgbClr val="EB2B05"/>
    <a:srgbClr val="000000"/>
    <a:srgbClr val="ECE9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82" autoAdjust="0"/>
  </p:normalViewPr>
  <p:slideViewPr>
    <p:cSldViewPr>
      <p:cViewPr varScale="1">
        <p:scale>
          <a:sx n="60" d="100"/>
          <a:sy n="60" d="100"/>
        </p:scale>
        <p:origin x="1452" y="3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4C020B-107D-4B57-BD80-8DD2D94DE24A}"/>
              </a:ext>
            </a:extLst>
          </p:cNvPr>
          <p:cNvSpPr>
            <a:spLocks noGrp="1"/>
          </p:cNvSpPr>
          <p:nvPr>
            <p:ph type="hdr" sz="quarter"/>
          </p:nvPr>
        </p:nvSpPr>
        <p:spPr>
          <a:xfrm>
            <a:off x="0" y="0"/>
            <a:ext cx="2986088" cy="503238"/>
          </a:xfrm>
          <a:prstGeom prst="rect">
            <a:avLst/>
          </a:prstGeom>
        </p:spPr>
        <p:txBody>
          <a:bodyPr vert="horz" lIns="96625" tIns="48312" rIns="96625" bIns="48312" rtlCol="0"/>
          <a:lstStyle>
            <a:lvl1pPr algn="l">
              <a:defRPr sz="1300">
                <a:cs typeface="Arial" panose="020B0604020202020204" pitchFamily="34" charset="0"/>
              </a:defRPr>
            </a:lvl1pPr>
          </a:lstStyle>
          <a:p>
            <a:pPr>
              <a:defRPr/>
            </a:pPr>
            <a:endParaRPr lang="en-IE"/>
          </a:p>
        </p:txBody>
      </p:sp>
      <p:sp>
        <p:nvSpPr>
          <p:cNvPr id="3" name="Date Placeholder 2">
            <a:extLst>
              <a:ext uri="{FF2B5EF4-FFF2-40B4-BE49-F238E27FC236}">
                <a16:creationId xmlns:a16="http://schemas.microsoft.com/office/drawing/2014/main" id="{F1FD28E9-31A4-4107-B82D-557CA67E5E27}"/>
              </a:ext>
            </a:extLst>
          </p:cNvPr>
          <p:cNvSpPr>
            <a:spLocks noGrp="1"/>
          </p:cNvSpPr>
          <p:nvPr>
            <p:ph type="dt" sz="quarter" idx="1"/>
          </p:nvPr>
        </p:nvSpPr>
        <p:spPr>
          <a:xfrm>
            <a:off x="3902075" y="0"/>
            <a:ext cx="2986088" cy="503238"/>
          </a:xfrm>
          <a:prstGeom prst="rect">
            <a:avLst/>
          </a:prstGeom>
        </p:spPr>
        <p:txBody>
          <a:bodyPr vert="horz" lIns="96625" tIns="48312" rIns="96625" bIns="48312" rtlCol="0"/>
          <a:lstStyle>
            <a:lvl1pPr algn="r">
              <a:defRPr sz="1300">
                <a:cs typeface="Arial" panose="020B0604020202020204" pitchFamily="34" charset="0"/>
              </a:defRPr>
            </a:lvl1pPr>
          </a:lstStyle>
          <a:p>
            <a:pPr>
              <a:defRPr/>
            </a:pPr>
            <a:fld id="{ABCC1D72-7904-42BA-9E38-194AB7648ADB}" type="datetimeFigureOut">
              <a:rPr lang="en-IE"/>
              <a:pPr>
                <a:defRPr/>
              </a:pPr>
              <a:t>23/04/2022</a:t>
            </a:fld>
            <a:endParaRPr lang="en-IE"/>
          </a:p>
        </p:txBody>
      </p:sp>
      <p:sp>
        <p:nvSpPr>
          <p:cNvPr id="4" name="Footer Placeholder 3">
            <a:extLst>
              <a:ext uri="{FF2B5EF4-FFF2-40B4-BE49-F238E27FC236}">
                <a16:creationId xmlns:a16="http://schemas.microsoft.com/office/drawing/2014/main" id="{F3FAD30C-466C-4803-AF8A-FFB7D4A0DC08}"/>
              </a:ext>
            </a:extLst>
          </p:cNvPr>
          <p:cNvSpPr>
            <a:spLocks noGrp="1"/>
          </p:cNvSpPr>
          <p:nvPr>
            <p:ph type="ftr" sz="quarter" idx="2"/>
          </p:nvPr>
        </p:nvSpPr>
        <p:spPr>
          <a:xfrm>
            <a:off x="0" y="9517063"/>
            <a:ext cx="2986088" cy="503237"/>
          </a:xfrm>
          <a:prstGeom prst="rect">
            <a:avLst/>
          </a:prstGeom>
        </p:spPr>
        <p:txBody>
          <a:bodyPr vert="horz" lIns="96625" tIns="48312" rIns="96625" bIns="48312" rtlCol="0" anchor="b"/>
          <a:lstStyle>
            <a:lvl1pPr algn="l">
              <a:defRPr sz="1300">
                <a:cs typeface="Arial" panose="020B0604020202020204" pitchFamily="34" charset="0"/>
              </a:defRPr>
            </a:lvl1pPr>
          </a:lstStyle>
          <a:p>
            <a:pPr>
              <a:defRPr/>
            </a:pPr>
            <a:endParaRPr lang="en-IE"/>
          </a:p>
        </p:txBody>
      </p:sp>
      <p:sp>
        <p:nvSpPr>
          <p:cNvPr id="5" name="Slide Number Placeholder 4">
            <a:extLst>
              <a:ext uri="{FF2B5EF4-FFF2-40B4-BE49-F238E27FC236}">
                <a16:creationId xmlns:a16="http://schemas.microsoft.com/office/drawing/2014/main" id="{39ED686D-CF10-4974-BAFE-9A2D0F1FDE49}"/>
              </a:ext>
            </a:extLst>
          </p:cNvPr>
          <p:cNvSpPr>
            <a:spLocks noGrp="1"/>
          </p:cNvSpPr>
          <p:nvPr>
            <p:ph type="sldNum" sz="quarter" idx="3"/>
          </p:nvPr>
        </p:nvSpPr>
        <p:spPr>
          <a:xfrm>
            <a:off x="3902075" y="9517063"/>
            <a:ext cx="2986088" cy="503237"/>
          </a:xfrm>
          <a:prstGeom prst="rect">
            <a:avLst/>
          </a:prstGeom>
        </p:spPr>
        <p:txBody>
          <a:bodyPr vert="horz" wrap="square" lIns="96625" tIns="48312" rIns="96625" bIns="48312" numCol="1" anchor="b" anchorCtr="0" compatLnSpc="1">
            <a:prstTxWarp prst="textNoShape">
              <a:avLst/>
            </a:prstTxWarp>
          </a:bodyPr>
          <a:lstStyle>
            <a:lvl1pPr algn="r">
              <a:defRPr sz="1300"/>
            </a:lvl1pPr>
          </a:lstStyle>
          <a:p>
            <a:fld id="{765EECEE-1D2B-4DA8-B438-187148D548C4}" type="slidenum">
              <a:rPr lang="en-IE"/>
              <a:pPr/>
              <a:t>‹#›</a:t>
            </a:fld>
            <a:endParaRPr lang="en-I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77E360F-D88E-4E10-9C0B-FAADA0D2092E}"/>
              </a:ext>
            </a:extLst>
          </p:cNvPr>
          <p:cNvSpPr>
            <a:spLocks noGrp="1" noChangeArrowheads="1"/>
          </p:cNvSpPr>
          <p:nvPr>
            <p:ph type="hdr" sz="quarter"/>
          </p:nvPr>
        </p:nvSpPr>
        <p:spPr bwMode="auto">
          <a:xfrm>
            <a:off x="0" y="0"/>
            <a:ext cx="2986088" cy="501650"/>
          </a:xfrm>
          <a:prstGeom prst="rect">
            <a:avLst/>
          </a:prstGeom>
          <a:noFill/>
          <a:ln w="9525">
            <a:noFill/>
            <a:miter lim="800000"/>
            <a:headEnd/>
            <a:tailEnd/>
          </a:ln>
          <a:effectLst/>
        </p:spPr>
        <p:txBody>
          <a:bodyPr vert="horz" wrap="square" lIns="96625" tIns="48312" rIns="96625" bIns="48312" numCol="1" anchor="t" anchorCtr="0" compatLnSpc="1">
            <a:prstTxWarp prst="textNoShape">
              <a:avLst/>
            </a:prstTxWarp>
          </a:bodyPr>
          <a:lstStyle>
            <a:lvl1pPr eaLnBrk="1" hangingPunct="1">
              <a:defRPr sz="1300">
                <a:latin typeface="Arial" charset="0"/>
                <a:cs typeface="Arial" charset="0"/>
              </a:defRPr>
            </a:lvl1pPr>
          </a:lstStyle>
          <a:p>
            <a:pPr>
              <a:defRPr/>
            </a:pPr>
            <a:endParaRPr lang="en-IE"/>
          </a:p>
        </p:txBody>
      </p:sp>
      <p:sp>
        <p:nvSpPr>
          <p:cNvPr id="3075" name="Rectangle 3">
            <a:extLst>
              <a:ext uri="{FF2B5EF4-FFF2-40B4-BE49-F238E27FC236}">
                <a16:creationId xmlns:a16="http://schemas.microsoft.com/office/drawing/2014/main" id="{B5246960-F6BA-4829-B1BE-17E264050EF5}"/>
              </a:ext>
            </a:extLst>
          </p:cNvPr>
          <p:cNvSpPr>
            <a:spLocks noGrp="1" noChangeArrowheads="1"/>
          </p:cNvSpPr>
          <p:nvPr>
            <p:ph type="dt" idx="1"/>
          </p:nvPr>
        </p:nvSpPr>
        <p:spPr bwMode="auto">
          <a:xfrm>
            <a:off x="3902075" y="0"/>
            <a:ext cx="2986088" cy="501650"/>
          </a:xfrm>
          <a:prstGeom prst="rect">
            <a:avLst/>
          </a:prstGeom>
          <a:noFill/>
          <a:ln w="9525">
            <a:noFill/>
            <a:miter lim="800000"/>
            <a:headEnd/>
            <a:tailEnd/>
          </a:ln>
          <a:effectLst/>
        </p:spPr>
        <p:txBody>
          <a:bodyPr vert="horz" wrap="square" lIns="96625" tIns="48312" rIns="96625" bIns="48312" numCol="1" anchor="t" anchorCtr="0" compatLnSpc="1">
            <a:prstTxWarp prst="textNoShape">
              <a:avLst/>
            </a:prstTxWarp>
          </a:bodyPr>
          <a:lstStyle>
            <a:lvl1pPr algn="r" eaLnBrk="1" hangingPunct="1">
              <a:defRPr sz="1300">
                <a:latin typeface="Arial" charset="0"/>
                <a:cs typeface="Arial" charset="0"/>
              </a:defRPr>
            </a:lvl1pPr>
          </a:lstStyle>
          <a:p>
            <a:pPr>
              <a:defRPr/>
            </a:pPr>
            <a:endParaRPr lang="en-IE"/>
          </a:p>
        </p:txBody>
      </p:sp>
      <p:sp>
        <p:nvSpPr>
          <p:cNvPr id="3076" name="Rectangle 4"/>
          <p:cNvSpPr>
            <a:spLocks noGrp="1" noRot="1" noChangeAspect="1" noChangeArrowheads="1" noTextEdit="1"/>
          </p:cNvSpPr>
          <p:nvPr>
            <p:ph type="sldImg" idx="2"/>
          </p:nvPr>
        </p:nvSpPr>
        <p:spPr bwMode="auto">
          <a:xfrm>
            <a:off x="939800" y="750888"/>
            <a:ext cx="5010150" cy="3757612"/>
          </a:xfrm>
          <a:prstGeom prst="rect">
            <a:avLst/>
          </a:prstGeom>
          <a:noFill/>
          <a:ln w="9525">
            <a:solidFill>
              <a:srgbClr val="000000"/>
            </a:solidFill>
            <a:miter lim="800000"/>
            <a:headEnd/>
            <a:tailEnd/>
          </a:ln>
        </p:spPr>
      </p:sp>
      <p:sp>
        <p:nvSpPr>
          <p:cNvPr id="3077" name="Rectangle 5">
            <a:extLst>
              <a:ext uri="{FF2B5EF4-FFF2-40B4-BE49-F238E27FC236}">
                <a16:creationId xmlns:a16="http://schemas.microsoft.com/office/drawing/2014/main" id="{39E69A74-2F0D-4935-9AEF-427093275FDE}"/>
              </a:ext>
            </a:extLst>
          </p:cNvPr>
          <p:cNvSpPr>
            <a:spLocks noGrp="1" noChangeArrowheads="1"/>
          </p:cNvSpPr>
          <p:nvPr>
            <p:ph type="body" sz="quarter" idx="3"/>
          </p:nvPr>
        </p:nvSpPr>
        <p:spPr bwMode="auto">
          <a:xfrm>
            <a:off x="688975" y="4759325"/>
            <a:ext cx="5511800" cy="4510088"/>
          </a:xfrm>
          <a:prstGeom prst="rect">
            <a:avLst/>
          </a:prstGeom>
          <a:noFill/>
          <a:ln w="9525">
            <a:noFill/>
            <a:miter lim="800000"/>
            <a:headEnd/>
            <a:tailEnd/>
          </a:ln>
          <a:effectLst/>
        </p:spPr>
        <p:txBody>
          <a:bodyPr vert="horz" wrap="square" lIns="96625" tIns="48312" rIns="96625" bIns="48312" numCol="1" anchor="t" anchorCtr="0" compatLnSpc="1">
            <a:prstTxWarp prst="textNoShape">
              <a:avLst/>
            </a:prstTxWarp>
          </a:bodyPr>
          <a:lstStyle/>
          <a:p>
            <a:pPr lvl="0"/>
            <a:r>
              <a:rPr lang="en-IE" noProof="0"/>
              <a:t>Click to edit Master text styles</a:t>
            </a:r>
          </a:p>
          <a:p>
            <a:pPr lvl="1"/>
            <a:r>
              <a:rPr lang="en-IE" noProof="0"/>
              <a:t>Second level</a:t>
            </a:r>
          </a:p>
          <a:p>
            <a:pPr lvl="2"/>
            <a:r>
              <a:rPr lang="en-IE" noProof="0"/>
              <a:t>Third level</a:t>
            </a:r>
          </a:p>
          <a:p>
            <a:pPr lvl="3"/>
            <a:r>
              <a:rPr lang="en-IE" noProof="0"/>
              <a:t>Fourth level</a:t>
            </a:r>
          </a:p>
          <a:p>
            <a:pPr lvl="4"/>
            <a:r>
              <a:rPr lang="en-IE" noProof="0"/>
              <a:t>Fifth level</a:t>
            </a:r>
          </a:p>
        </p:txBody>
      </p:sp>
      <p:sp>
        <p:nvSpPr>
          <p:cNvPr id="3078" name="Rectangle 6">
            <a:extLst>
              <a:ext uri="{FF2B5EF4-FFF2-40B4-BE49-F238E27FC236}">
                <a16:creationId xmlns:a16="http://schemas.microsoft.com/office/drawing/2014/main" id="{984F0A7A-426A-4093-BEB1-86C4CD772907}"/>
              </a:ext>
            </a:extLst>
          </p:cNvPr>
          <p:cNvSpPr>
            <a:spLocks noGrp="1" noChangeArrowheads="1"/>
          </p:cNvSpPr>
          <p:nvPr>
            <p:ph type="ftr" sz="quarter" idx="4"/>
          </p:nvPr>
        </p:nvSpPr>
        <p:spPr bwMode="auto">
          <a:xfrm>
            <a:off x="0" y="9517063"/>
            <a:ext cx="2986088" cy="501650"/>
          </a:xfrm>
          <a:prstGeom prst="rect">
            <a:avLst/>
          </a:prstGeom>
          <a:noFill/>
          <a:ln w="9525">
            <a:noFill/>
            <a:miter lim="800000"/>
            <a:headEnd/>
            <a:tailEnd/>
          </a:ln>
          <a:effectLst/>
        </p:spPr>
        <p:txBody>
          <a:bodyPr vert="horz" wrap="square" lIns="96625" tIns="48312" rIns="96625" bIns="48312" numCol="1" anchor="b" anchorCtr="0" compatLnSpc="1">
            <a:prstTxWarp prst="textNoShape">
              <a:avLst/>
            </a:prstTxWarp>
          </a:bodyPr>
          <a:lstStyle>
            <a:lvl1pPr eaLnBrk="1" hangingPunct="1">
              <a:defRPr sz="1300">
                <a:latin typeface="Arial" charset="0"/>
                <a:cs typeface="Arial" charset="0"/>
              </a:defRPr>
            </a:lvl1pPr>
          </a:lstStyle>
          <a:p>
            <a:pPr>
              <a:defRPr/>
            </a:pPr>
            <a:endParaRPr lang="en-IE"/>
          </a:p>
        </p:txBody>
      </p:sp>
      <p:sp>
        <p:nvSpPr>
          <p:cNvPr id="3079" name="Rectangle 7">
            <a:extLst>
              <a:ext uri="{FF2B5EF4-FFF2-40B4-BE49-F238E27FC236}">
                <a16:creationId xmlns:a16="http://schemas.microsoft.com/office/drawing/2014/main" id="{FEBDFE2F-A1CB-4A82-9CB7-351DB5DC8E14}"/>
              </a:ext>
            </a:extLst>
          </p:cNvPr>
          <p:cNvSpPr>
            <a:spLocks noGrp="1" noChangeArrowheads="1"/>
          </p:cNvSpPr>
          <p:nvPr>
            <p:ph type="sldNum" sz="quarter" idx="5"/>
          </p:nvPr>
        </p:nvSpPr>
        <p:spPr bwMode="auto">
          <a:xfrm>
            <a:off x="3902075" y="9517063"/>
            <a:ext cx="2986088" cy="501650"/>
          </a:xfrm>
          <a:prstGeom prst="rect">
            <a:avLst/>
          </a:prstGeom>
          <a:noFill/>
          <a:ln w="9525">
            <a:noFill/>
            <a:miter lim="800000"/>
            <a:headEnd/>
            <a:tailEnd/>
          </a:ln>
          <a:effectLst/>
        </p:spPr>
        <p:txBody>
          <a:bodyPr vert="horz" wrap="square" lIns="96625" tIns="48312" rIns="96625" bIns="48312" numCol="1" anchor="b" anchorCtr="0" compatLnSpc="1">
            <a:prstTxWarp prst="textNoShape">
              <a:avLst/>
            </a:prstTxWarp>
          </a:bodyPr>
          <a:lstStyle>
            <a:lvl1pPr algn="r" eaLnBrk="1" hangingPunct="1">
              <a:defRPr sz="1300">
                <a:latin typeface="Arial" charset="0"/>
              </a:defRPr>
            </a:lvl1pPr>
          </a:lstStyle>
          <a:p>
            <a:fld id="{A21D2BB9-1995-4B17-B09B-03939862EEC1}" type="slidenum">
              <a:rPr lang="en-IE" altLang="en-US"/>
              <a:pPr/>
              <a:t>‹#›</a:t>
            </a:fld>
            <a:endParaRPr lang="en-I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42EB9FAE-8E17-4CE4-84DD-A4AF00A9C25B}" type="slidenum">
              <a:rPr lang="en-IE" altLang="en-US"/>
              <a:pPr/>
              <a:t>1</a:t>
            </a:fld>
            <a:endParaRPr lang="en-IE"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A21D2BB9-1995-4B17-B09B-03939862EEC1}" type="slidenum">
              <a:rPr lang="en-IE" altLang="en-US" smtClean="0"/>
              <a:pPr/>
              <a:t>3</a:t>
            </a:fld>
            <a:endParaRPr lang="en-IE" altLang="en-US"/>
          </a:p>
        </p:txBody>
      </p:sp>
    </p:spTree>
    <p:extLst>
      <p:ext uri="{BB962C8B-B14F-4D97-AF65-F5344CB8AC3E}">
        <p14:creationId xmlns:p14="http://schemas.microsoft.com/office/powerpoint/2010/main" val="1660619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txBox="1">
            <a:spLocks noGrp="1" noChangeArrowheads="1"/>
          </p:cNvSpPr>
          <p:nvPr/>
        </p:nvSpPr>
        <p:spPr bwMode="auto">
          <a:xfrm>
            <a:off x="3902075" y="9517063"/>
            <a:ext cx="2986088" cy="501650"/>
          </a:xfrm>
          <a:prstGeom prst="rect">
            <a:avLst/>
          </a:prstGeom>
          <a:noFill/>
          <a:ln w="9525">
            <a:noFill/>
            <a:miter lim="800000"/>
            <a:headEnd/>
            <a:tailEnd/>
          </a:ln>
        </p:spPr>
        <p:txBody>
          <a:bodyPr lIns="96625" tIns="48312" rIns="96625" bIns="48312" anchor="b"/>
          <a:lstStyle/>
          <a:p>
            <a:pPr algn="r" eaLnBrk="1" hangingPunct="1"/>
            <a:fld id="{F156A373-5066-47A1-B43F-A69E8A28EEA6}" type="slidenum">
              <a:rPr lang="en-IE" altLang="en-US" sz="1200">
                <a:latin typeface="Arial" charset="0"/>
              </a:rPr>
              <a:pPr algn="r" eaLnBrk="1" hangingPunct="1"/>
              <a:t>4</a:t>
            </a:fld>
            <a:endParaRPr lang="en-IE" altLang="en-US" sz="1200">
              <a:latin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628BA498-8B28-463A-9F55-BC5F0D476DBE}" type="slidenum">
              <a:rPr lang="en-IE" altLang="en-US"/>
              <a:pPr/>
              <a:t>5</a:t>
            </a:fld>
            <a:endParaRPr lang="en-IE"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ChangeArrowheads="1" noTextEdit="1"/>
          </p:cNvSpPr>
          <p:nvPr>
            <p:ph type="sldImg"/>
          </p:nvPr>
        </p:nvSpPr>
        <p:spPr>
          <a:ln/>
        </p:spPr>
      </p:sp>
      <p:sp>
        <p:nvSpPr>
          <p:cNvPr id="18435" name="Notes Placeholder 2"/>
          <p:cNvSpPr>
            <a:spLocks noGrp="1"/>
          </p:cNvSpPr>
          <p:nvPr>
            <p:ph type="body" idx="1"/>
          </p:nvPr>
        </p:nvSpPr>
        <p:spPr>
          <a:noFill/>
          <a:ln/>
        </p:spPr>
        <p:txBody>
          <a:bodyPr/>
          <a:lstStyle/>
          <a:p>
            <a:endParaRPr lang="en-GB" altLang="en-US"/>
          </a:p>
        </p:txBody>
      </p:sp>
      <p:sp>
        <p:nvSpPr>
          <p:cNvPr id="18436" name="Slide Number Placeholder 3"/>
          <p:cNvSpPr>
            <a:spLocks noGrp="1"/>
          </p:cNvSpPr>
          <p:nvPr>
            <p:ph type="sldNum" sz="quarter" idx="5"/>
          </p:nvPr>
        </p:nvSpPr>
        <p:spPr>
          <a:noFill/>
        </p:spPr>
        <p:txBody>
          <a:bodyPr/>
          <a:lstStyle/>
          <a:p>
            <a:fld id="{804E3A52-4A45-453C-AA5A-07F3EDECA953}" type="slidenum">
              <a:rPr lang="en-IE" altLang="en-US"/>
              <a:pPr/>
              <a:t>10</a:t>
            </a:fld>
            <a:endParaRPr lang="en-IE"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a:extLst>
                <a:ext uri="{FF2B5EF4-FFF2-40B4-BE49-F238E27FC236}">
                  <a16:creationId xmlns:a16="http://schemas.microsoft.com/office/drawing/2014/main" id="{5503A57A-3D5F-4F88-835B-C0262C1AD57E}"/>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eaLnBrk="1" hangingPunct="1">
                <a:defRPr/>
              </a:pPr>
              <a:endParaRPr lang="en-GB" dirty="0"/>
            </a:p>
          </p:txBody>
        </p:sp>
        <p:sp>
          <p:nvSpPr>
            <p:cNvPr id="6" name="Rectangle 4">
              <a:extLst>
                <a:ext uri="{FF2B5EF4-FFF2-40B4-BE49-F238E27FC236}">
                  <a16:creationId xmlns:a16="http://schemas.microsoft.com/office/drawing/2014/main" id="{2FC80999-1142-44B1-B5CB-BEC3E7D76117}"/>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7" name="Rectangle 5">
              <a:extLst>
                <a:ext uri="{FF2B5EF4-FFF2-40B4-BE49-F238E27FC236}">
                  <a16:creationId xmlns:a16="http://schemas.microsoft.com/office/drawing/2014/main" id="{08F273ED-427E-4775-AA92-6765C12D98A7}"/>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8" name="Rectangle 6">
              <a:extLst>
                <a:ext uri="{FF2B5EF4-FFF2-40B4-BE49-F238E27FC236}">
                  <a16:creationId xmlns:a16="http://schemas.microsoft.com/office/drawing/2014/main" id="{AF71EB4E-7CF2-4E30-A987-0E8124213319}"/>
                </a:ext>
              </a:extLst>
            </p:cNvPr>
            <p:cNvSpPr>
              <a:spLocks noChangeArrowheads="1"/>
            </p:cNvSpPr>
            <p:nvPr userDrawn="1"/>
          </p:nvSpPr>
          <p:spPr bwMode="hidden">
            <a:xfrm>
              <a:off x="2256" y="0"/>
              <a:ext cx="240" cy="43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9" name="Rectangle 7">
              <a:extLst>
                <a:ext uri="{FF2B5EF4-FFF2-40B4-BE49-F238E27FC236}">
                  <a16:creationId xmlns:a16="http://schemas.microsoft.com/office/drawing/2014/main" id="{B69FF7D8-4F42-483D-965D-BF569996BCCC}"/>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10" name="Rectangle 8">
              <a:extLst>
                <a:ext uri="{FF2B5EF4-FFF2-40B4-BE49-F238E27FC236}">
                  <a16:creationId xmlns:a16="http://schemas.microsoft.com/office/drawing/2014/main" id="{D9C26AC4-E10C-4F25-A8C5-359FF4A9E912}"/>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11" name="Rectangle 9">
              <a:extLst>
                <a:ext uri="{FF2B5EF4-FFF2-40B4-BE49-F238E27FC236}">
                  <a16:creationId xmlns:a16="http://schemas.microsoft.com/office/drawing/2014/main" id="{DF5A3633-BCC4-48DE-A77D-CF6643AB3D11}"/>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eaLnBrk="1" hangingPunct="1">
                <a:defRPr/>
              </a:pPr>
              <a:endParaRPr lang="en-GB" dirty="0"/>
            </a:p>
          </p:txBody>
        </p:sp>
        <p:sp>
          <p:nvSpPr>
            <p:cNvPr id="12" name="Rectangle 10">
              <a:extLst>
                <a:ext uri="{FF2B5EF4-FFF2-40B4-BE49-F238E27FC236}">
                  <a16:creationId xmlns:a16="http://schemas.microsoft.com/office/drawing/2014/main" id="{1585627A-0FCA-463A-A4D0-95774DE687EE}"/>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eaLnBrk="1" hangingPunct="1">
                <a:defRPr/>
              </a:pPr>
              <a:endParaRPr lang="en-GB" dirty="0"/>
            </a:p>
          </p:txBody>
        </p:sp>
        <p:sp>
          <p:nvSpPr>
            <p:cNvPr id="13" name="Rectangle 11">
              <a:extLst>
                <a:ext uri="{FF2B5EF4-FFF2-40B4-BE49-F238E27FC236}">
                  <a16:creationId xmlns:a16="http://schemas.microsoft.com/office/drawing/2014/main" id="{BD281E19-7B06-4922-91CC-6C0528F9E433}"/>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14" name="Rectangle 12">
              <a:extLst>
                <a:ext uri="{FF2B5EF4-FFF2-40B4-BE49-F238E27FC236}">
                  <a16:creationId xmlns:a16="http://schemas.microsoft.com/office/drawing/2014/main" id="{9CCC73EE-C940-46EC-8FFB-D8406E3E0312}"/>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15" name="Rectangle 13">
              <a:extLst>
                <a:ext uri="{FF2B5EF4-FFF2-40B4-BE49-F238E27FC236}">
                  <a16:creationId xmlns:a16="http://schemas.microsoft.com/office/drawing/2014/main" id="{BB2A0A1D-7B0C-4987-844F-5E97EA66DA11}"/>
                </a:ext>
              </a:extLst>
            </p:cNvPr>
            <p:cNvSpPr>
              <a:spLocks noChangeArrowheads="1"/>
            </p:cNvSpPr>
            <p:nvPr userDrawn="1"/>
          </p:nvSpPr>
          <p:spPr bwMode="hidden">
            <a:xfrm>
              <a:off x="1248" y="0"/>
              <a:ext cx="144" cy="432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16" name="Rectangle 14">
              <a:extLst>
                <a:ext uri="{FF2B5EF4-FFF2-40B4-BE49-F238E27FC236}">
                  <a16:creationId xmlns:a16="http://schemas.microsoft.com/office/drawing/2014/main" id="{8C273554-A54C-4EFD-9B9E-4BC52A130D32}"/>
                </a:ext>
              </a:extLst>
            </p:cNvPr>
            <p:cNvSpPr>
              <a:spLocks noChangeArrowheads="1"/>
            </p:cNvSpPr>
            <p:nvPr userDrawn="1"/>
          </p:nvSpPr>
          <p:spPr bwMode="hidden">
            <a:xfrm>
              <a:off x="3300" y="0"/>
              <a:ext cx="252" cy="432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17" name="Rectangle 15">
              <a:extLst>
                <a:ext uri="{FF2B5EF4-FFF2-40B4-BE49-F238E27FC236}">
                  <a16:creationId xmlns:a16="http://schemas.microsoft.com/office/drawing/2014/main" id="{ED4354BB-1F49-4C57-BD2F-D432F9CE75A7}"/>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eaLnBrk="1" hangingPunct="1">
                <a:defRPr/>
              </a:pPr>
              <a:endParaRPr lang="en-GB" dirty="0"/>
            </a:p>
          </p:txBody>
        </p:sp>
        <p:sp>
          <p:nvSpPr>
            <p:cNvPr id="18" name="Rectangle 16">
              <a:extLst>
                <a:ext uri="{FF2B5EF4-FFF2-40B4-BE49-F238E27FC236}">
                  <a16:creationId xmlns:a16="http://schemas.microsoft.com/office/drawing/2014/main" id="{74566093-FA1E-442B-A9FA-66CDEC603333}"/>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19" name="Rectangle 17">
              <a:extLst>
                <a:ext uri="{FF2B5EF4-FFF2-40B4-BE49-F238E27FC236}">
                  <a16:creationId xmlns:a16="http://schemas.microsoft.com/office/drawing/2014/main" id="{8E874433-98FB-436F-A1D0-51D804F0FD20}"/>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eaLnBrk="1" hangingPunct="1">
                <a:defRPr/>
              </a:pPr>
              <a:endParaRPr lang="en-GB" dirty="0"/>
            </a:p>
          </p:txBody>
        </p:sp>
        <p:sp>
          <p:nvSpPr>
            <p:cNvPr id="20" name="Rectangle 18">
              <a:extLst>
                <a:ext uri="{FF2B5EF4-FFF2-40B4-BE49-F238E27FC236}">
                  <a16:creationId xmlns:a16="http://schemas.microsoft.com/office/drawing/2014/main" id="{EEB3F9CB-51E4-4B3D-B704-A5D419DB7DB2}"/>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21" name="Rectangle 19">
              <a:extLst>
                <a:ext uri="{FF2B5EF4-FFF2-40B4-BE49-F238E27FC236}">
                  <a16:creationId xmlns:a16="http://schemas.microsoft.com/office/drawing/2014/main" id="{44EE6A52-0268-42D7-8118-186A3AA264CA}"/>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eaLnBrk="1" hangingPunct="1">
                <a:defRPr/>
              </a:pPr>
              <a:endParaRPr lang="en-GB" dirty="0"/>
            </a:p>
          </p:txBody>
        </p:sp>
        <p:sp>
          <p:nvSpPr>
            <p:cNvPr id="22" name="Rectangle 20">
              <a:extLst>
                <a:ext uri="{FF2B5EF4-FFF2-40B4-BE49-F238E27FC236}">
                  <a16:creationId xmlns:a16="http://schemas.microsoft.com/office/drawing/2014/main" id="{6C17D7DE-0AD9-49DE-91B1-631CC348D716}"/>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23" name="Rectangle 21">
              <a:extLst>
                <a:ext uri="{FF2B5EF4-FFF2-40B4-BE49-F238E27FC236}">
                  <a16:creationId xmlns:a16="http://schemas.microsoft.com/office/drawing/2014/main" id="{8E16BBBD-B6CF-4D75-8C75-A5EF67B43ED4}"/>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24"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w="9525">
              <a:noFill/>
              <a:prstDash val="solid"/>
              <a:round/>
              <a:headEnd/>
              <a:tailEnd/>
            </a:ln>
          </p:spPr>
          <p:txBody>
            <a:bodyPr/>
            <a:lstStyle/>
            <a:p>
              <a:endParaRPr lang="en-US"/>
            </a:p>
          </p:txBody>
        </p:sp>
        <p:sp>
          <p:nvSpPr>
            <p:cNvPr id="25" name="Freeform 23">
              <a:extLst>
                <a:ext uri="{FF2B5EF4-FFF2-40B4-BE49-F238E27FC236}">
                  <a16:creationId xmlns:a16="http://schemas.microsoft.com/office/drawing/2014/main" id="{4D28535E-1245-4E4A-8823-E883DA8B506D}"/>
                </a:ext>
              </a:extLst>
            </p:cNvPr>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eaLnBrk="1" hangingPunct="1">
                <a:defRPr/>
              </a:pPr>
              <a:endParaRPr lang="en-GB" dirty="0"/>
            </a:p>
          </p:txBody>
        </p:sp>
      </p:grpSp>
      <p:sp>
        <p:nvSpPr>
          <p:cNvPr id="60440" name="Rectangle 24"/>
          <p:cNvSpPr>
            <a:spLocks noGrp="1" noChangeArrowheads="1"/>
          </p:cNvSpPr>
          <p:nvPr>
            <p:ph type="ctrTitle" sz="quarter"/>
          </p:nvPr>
        </p:nvSpPr>
        <p:spPr>
          <a:xfrm>
            <a:off x="685800" y="1600200"/>
            <a:ext cx="7772400" cy="1828800"/>
          </a:xfrm>
        </p:spPr>
        <p:txBody>
          <a:bodyPr/>
          <a:lstStyle>
            <a:lvl1pPr>
              <a:defRPr sz="4800"/>
            </a:lvl1pPr>
          </a:lstStyle>
          <a:p>
            <a:r>
              <a:rPr lang="en-IE"/>
              <a:t>Click to edit Master title style</a:t>
            </a:r>
          </a:p>
        </p:txBody>
      </p:sp>
      <p:sp>
        <p:nvSpPr>
          <p:cNvPr id="60441"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IE"/>
              <a:t>Click to edit Master subtitle style</a:t>
            </a:r>
          </a:p>
        </p:txBody>
      </p:sp>
      <p:sp>
        <p:nvSpPr>
          <p:cNvPr id="26" name="Rectangle 26">
            <a:extLst>
              <a:ext uri="{FF2B5EF4-FFF2-40B4-BE49-F238E27FC236}">
                <a16:creationId xmlns:a16="http://schemas.microsoft.com/office/drawing/2014/main" id="{4C7781CF-4EED-4F63-A987-5AC469CA0A5B}"/>
              </a:ext>
            </a:extLst>
          </p:cNvPr>
          <p:cNvSpPr>
            <a:spLocks noGrp="1" noChangeArrowheads="1"/>
          </p:cNvSpPr>
          <p:nvPr>
            <p:ph type="dt" sz="quarter" idx="10"/>
          </p:nvPr>
        </p:nvSpPr>
        <p:spPr>
          <a:xfrm>
            <a:off x="457200" y="6243638"/>
            <a:ext cx="2133600" cy="457200"/>
          </a:xfrm>
        </p:spPr>
        <p:txBody>
          <a:bodyPr/>
          <a:lstStyle>
            <a:lvl1pPr>
              <a:defRPr/>
            </a:lvl1pPr>
          </a:lstStyle>
          <a:p>
            <a:pPr>
              <a:defRPr/>
            </a:pPr>
            <a:endParaRPr lang="en-IE"/>
          </a:p>
        </p:txBody>
      </p:sp>
      <p:sp>
        <p:nvSpPr>
          <p:cNvPr id="27" name="Rectangle 27">
            <a:extLst>
              <a:ext uri="{FF2B5EF4-FFF2-40B4-BE49-F238E27FC236}">
                <a16:creationId xmlns:a16="http://schemas.microsoft.com/office/drawing/2014/main" id="{F6C886B9-9F18-4596-9FA5-20C92FC37634}"/>
              </a:ext>
            </a:extLst>
          </p:cNvPr>
          <p:cNvSpPr>
            <a:spLocks noGrp="1" noChangeArrowheads="1"/>
          </p:cNvSpPr>
          <p:nvPr>
            <p:ph type="ftr" sz="quarter" idx="11"/>
          </p:nvPr>
        </p:nvSpPr>
        <p:spPr/>
        <p:txBody>
          <a:bodyPr/>
          <a:lstStyle>
            <a:lvl1pPr>
              <a:defRPr/>
            </a:lvl1pPr>
          </a:lstStyle>
          <a:p>
            <a:pPr>
              <a:defRPr/>
            </a:pPr>
            <a:r>
              <a:rPr lang="en-IE"/>
              <a:t>All rights reserved Patricia Allen-Garrett. Not for reproduction</a:t>
            </a:r>
          </a:p>
        </p:txBody>
      </p:sp>
      <p:sp>
        <p:nvSpPr>
          <p:cNvPr id="28" name="Rectangle 28">
            <a:extLst>
              <a:ext uri="{FF2B5EF4-FFF2-40B4-BE49-F238E27FC236}">
                <a16:creationId xmlns:a16="http://schemas.microsoft.com/office/drawing/2014/main" id="{9C24A79F-FEE9-4904-8566-8808104BAE3B}"/>
              </a:ext>
            </a:extLst>
          </p:cNvPr>
          <p:cNvSpPr>
            <a:spLocks noGrp="1" noChangeArrowheads="1"/>
          </p:cNvSpPr>
          <p:nvPr>
            <p:ph type="sldNum" sz="quarter" idx="12"/>
          </p:nvPr>
        </p:nvSpPr>
        <p:spPr/>
        <p:txBody>
          <a:bodyPr/>
          <a:lstStyle>
            <a:lvl1pPr>
              <a:defRPr/>
            </a:lvl1pPr>
          </a:lstStyle>
          <a:p>
            <a:fld id="{A02F295E-3FCD-4796-A526-27CD96D2145C}" type="slidenum">
              <a:rPr lang="en-IE" altLang="en-US"/>
              <a:pPr/>
              <a:t>‹#›</a:t>
            </a:fld>
            <a:endParaRPr lang="en-IE"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6">
            <a:extLst>
              <a:ext uri="{FF2B5EF4-FFF2-40B4-BE49-F238E27FC236}">
                <a16:creationId xmlns:a16="http://schemas.microsoft.com/office/drawing/2014/main" id="{A36B6244-A864-45DA-B92D-64906F92EA4B}"/>
              </a:ext>
            </a:extLst>
          </p:cNvPr>
          <p:cNvSpPr>
            <a:spLocks noGrp="1" noChangeArrowheads="1"/>
          </p:cNvSpPr>
          <p:nvPr>
            <p:ph type="ftr" sz="quarter" idx="10"/>
          </p:nvPr>
        </p:nvSpPr>
        <p:spPr>
          <a:ln/>
        </p:spPr>
        <p:txBody>
          <a:bodyPr/>
          <a:lstStyle>
            <a:lvl1pPr>
              <a:defRPr/>
            </a:lvl1pPr>
          </a:lstStyle>
          <a:p>
            <a:pPr>
              <a:defRPr/>
            </a:pPr>
            <a:r>
              <a:rPr lang="en-IE"/>
              <a:t>All rights reserved Patricia Allen-Garrett. Not for reproduction</a:t>
            </a:r>
          </a:p>
        </p:txBody>
      </p:sp>
      <p:sp>
        <p:nvSpPr>
          <p:cNvPr id="5" name="Rectangle 27">
            <a:extLst>
              <a:ext uri="{FF2B5EF4-FFF2-40B4-BE49-F238E27FC236}">
                <a16:creationId xmlns:a16="http://schemas.microsoft.com/office/drawing/2014/main" id="{FF999BC5-4C35-4530-9685-9A89562D1A1F}"/>
              </a:ext>
            </a:extLst>
          </p:cNvPr>
          <p:cNvSpPr>
            <a:spLocks noGrp="1" noChangeArrowheads="1"/>
          </p:cNvSpPr>
          <p:nvPr>
            <p:ph type="sldNum" sz="quarter" idx="11"/>
          </p:nvPr>
        </p:nvSpPr>
        <p:spPr>
          <a:ln/>
        </p:spPr>
        <p:txBody>
          <a:bodyPr/>
          <a:lstStyle>
            <a:lvl1pPr>
              <a:defRPr/>
            </a:lvl1pPr>
          </a:lstStyle>
          <a:p>
            <a:fld id="{BB82EC24-36C9-445C-BE15-008F2F615307}" type="slidenum">
              <a:rPr lang="en-IE" altLang="en-US"/>
              <a:pPr/>
              <a:t>‹#›</a:t>
            </a:fld>
            <a:endParaRPr lang="en-IE" altLang="en-US"/>
          </a:p>
        </p:txBody>
      </p:sp>
      <p:sp>
        <p:nvSpPr>
          <p:cNvPr id="6" name="Rectangle 28">
            <a:extLst>
              <a:ext uri="{FF2B5EF4-FFF2-40B4-BE49-F238E27FC236}">
                <a16:creationId xmlns:a16="http://schemas.microsoft.com/office/drawing/2014/main" id="{56AA1F9E-D5D3-48E6-A6F1-0E149E1D4693}"/>
              </a:ext>
            </a:extLst>
          </p:cNvPr>
          <p:cNvSpPr>
            <a:spLocks noGrp="1" noChangeArrowheads="1"/>
          </p:cNvSpPr>
          <p:nvPr>
            <p:ph type="dt" sz="half" idx="12"/>
          </p:nvPr>
        </p:nvSpPr>
        <p:spPr>
          <a:ln/>
        </p:spPr>
        <p:txBody>
          <a:bodyPr/>
          <a:lstStyle>
            <a:lvl1pPr>
              <a:defRPr/>
            </a:lvl1pPr>
          </a:lstStyle>
          <a:p>
            <a:pPr>
              <a:defRPr/>
            </a:pPr>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6">
            <a:extLst>
              <a:ext uri="{FF2B5EF4-FFF2-40B4-BE49-F238E27FC236}">
                <a16:creationId xmlns:a16="http://schemas.microsoft.com/office/drawing/2014/main" id="{A36B6244-A864-45DA-B92D-64906F92EA4B}"/>
              </a:ext>
            </a:extLst>
          </p:cNvPr>
          <p:cNvSpPr>
            <a:spLocks noGrp="1" noChangeArrowheads="1"/>
          </p:cNvSpPr>
          <p:nvPr>
            <p:ph type="ftr" sz="quarter" idx="10"/>
          </p:nvPr>
        </p:nvSpPr>
        <p:spPr>
          <a:ln/>
        </p:spPr>
        <p:txBody>
          <a:bodyPr/>
          <a:lstStyle>
            <a:lvl1pPr>
              <a:defRPr/>
            </a:lvl1pPr>
          </a:lstStyle>
          <a:p>
            <a:pPr>
              <a:defRPr/>
            </a:pPr>
            <a:r>
              <a:rPr lang="en-IE"/>
              <a:t>All rights reserved Patricia Allen-Garrett. Not for reproduction</a:t>
            </a:r>
          </a:p>
        </p:txBody>
      </p:sp>
      <p:sp>
        <p:nvSpPr>
          <p:cNvPr id="5" name="Rectangle 27">
            <a:extLst>
              <a:ext uri="{FF2B5EF4-FFF2-40B4-BE49-F238E27FC236}">
                <a16:creationId xmlns:a16="http://schemas.microsoft.com/office/drawing/2014/main" id="{FF999BC5-4C35-4530-9685-9A89562D1A1F}"/>
              </a:ext>
            </a:extLst>
          </p:cNvPr>
          <p:cNvSpPr>
            <a:spLocks noGrp="1" noChangeArrowheads="1"/>
          </p:cNvSpPr>
          <p:nvPr>
            <p:ph type="sldNum" sz="quarter" idx="11"/>
          </p:nvPr>
        </p:nvSpPr>
        <p:spPr>
          <a:ln/>
        </p:spPr>
        <p:txBody>
          <a:bodyPr/>
          <a:lstStyle>
            <a:lvl1pPr>
              <a:defRPr/>
            </a:lvl1pPr>
          </a:lstStyle>
          <a:p>
            <a:fld id="{534426A3-AB11-4940-8279-C52BA6E2D770}" type="slidenum">
              <a:rPr lang="en-IE" altLang="en-US"/>
              <a:pPr/>
              <a:t>‹#›</a:t>
            </a:fld>
            <a:endParaRPr lang="en-IE" altLang="en-US"/>
          </a:p>
        </p:txBody>
      </p:sp>
      <p:sp>
        <p:nvSpPr>
          <p:cNvPr id="6" name="Rectangle 28">
            <a:extLst>
              <a:ext uri="{FF2B5EF4-FFF2-40B4-BE49-F238E27FC236}">
                <a16:creationId xmlns:a16="http://schemas.microsoft.com/office/drawing/2014/main" id="{56AA1F9E-D5D3-48E6-A6F1-0E149E1D4693}"/>
              </a:ext>
            </a:extLst>
          </p:cNvPr>
          <p:cNvSpPr>
            <a:spLocks noGrp="1" noChangeArrowheads="1"/>
          </p:cNvSpPr>
          <p:nvPr>
            <p:ph type="dt" sz="half" idx="12"/>
          </p:nvPr>
        </p:nvSpPr>
        <p:spPr>
          <a:ln/>
        </p:spPr>
        <p:txBody>
          <a:bodyPr/>
          <a:lstStyle>
            <a:lvl1pPr>
              <a:defRPr/>
            </a:lvl1pPr>
          </a:lstStyle>
          <a:p>
            <a:pPr>
              <a:defRPr/>
            </a:pPr>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6">
            <a:extLst>
              <a:ext uri="{FF2B5EF4-FFF2-40B4-BE49-F238E27FC236}">
                <a16:creationId xmlns:a16="http://schemas.microsoft.com/office/drawing/2014/main" id="{A36B6244-A864-45DA-B92D-64906F92EA4B}"/>
              </a:ext>
            </a:extLst>
          </p:cNvPr>
          <p:cNvSpPr>
            <a:spLocks noGrp="1" noChangeArrowheads="1"/>
          </p:cNvSpPr>
          <p:nvPr>
            <p:ph type="ftr" sz="quarter" idx="10"/>
          </p:nvPr>
        </p:nvSpPr>
        <p:spPr>
          <a:ln/>
        </p:spPr>
        <p:txBody>
          <a:bodyPr/>
          <a:lstStyle>
            <a:lvl1pPr>
              <a:defRPr/>
            </a:lvl1pPr>
          </a:lstStyle>
          <a:p>
            <a:pPr>
              <a:defRPr/>
            </a:pPr>
            <a:r>
              <a:rPr lang="en-IE"/>
              <a:t>All rights reserved Patricia Allen-Garrett. Not for reproduction</a:t>
            </a:r>
          </a:p>
        </p:txBody>
      </p:sp>
      <p:sp>
        <p:nvSpPr>
          <p:cNvPr id="5" name="Rectangle 27">
            <a:extLst>
              <a:ext uri="{FF2B5EF4-FFF2-40B4-BE49-F238E27FC236}">
                <a16:creationId xmlns:a16="http://schemas.microsoft.com/office/drawing/2014/main" id="{FF999BC5-4C35-4530-9685-9A89562D1A1F}"/>
              </a:ext>
            </a:extLst>
          </p:cNvPr>
          <p:cNvSpPr>
            <a:spLocks noGrp="1" noChangeArrowheads="1"/>
          </p:cNvSpPr>
          <p:nvPr>
            <p:ph type="sldNum" sz="quarter" idx="11"/>
          </p:nvPr>
        </p:nvSpPr>
        <p:spPr>
          <a:ln/>
        </p:spPr>
        <p:txBody>
          <a:bodyPr/>
          <a:lstStyle>
            <a:lvl1pPr>
              <a:defRPr/>
            </a:lvl1pPr>
          </a:lstStyle>
          <a:p>
            <a:fld id="{A9DCED36-C5B8-449A-99A3-8CC014C61B40}" type="slidenum">
              <a:rPr lang="en-IE" altLang="en-US"/>
              <a:pPr/>
              <a:t>‹#›</a:t>
            </a:fld>
            <a:endParaRPr lang="en-IE" altLang="en-US"/>
          </a:p>
        </p:txBody>
      </p:sp>
      <p:sp>
        <p:nvSpPr>
          <p:cNvPr id="6" name="Rectangle 28">
            <a:extLst>
              <a:ext uri="{FF2B5EF4-FFF2-40B4-BE49-F238E27FC236}">
                <a16:creationId xmlns:a16="http://schemas.microsoft.com/office/drawing/2014/main" id="{56AA1F9E-D5D3-48E6-A6F1-0E149E1D4693}"/>
              </a:ext>
            </a:extLst>
          </p:cNvPr>
          <p:cNvSpPr>
            <a:spLocks noGrp="1" noChangeArrowheads="1"/>
          </p:cNvSpPr>
          <p:nvPr>
            <p:ph type="dt" sz="half" idx="12"/>
          </p:nvPr>
        </p:nvSpPr>
        <p:spPr>
          <a:ln/>
        </p:spPr>
        <p:txBody>
          <a:bodyPr/>
          <a:lstStyle>
            <a:lvl1pPr>
              <a:defRPr/>
            </a:lvl1pPr>
          </a:lstStyle>
          <a:p>
            <a:pPr>
              <a:defRPr/>
            </a:pPr>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a:extLst>
              <a:ext uri="{FF2B5EF4-FFF2-40B4-BE49-F238E27FC236}">
                <a16:creationId xmlns:a16="http://schemas.microsoft.com/office/drawing/2014/main" id="{A36B6244-A864-45DA-B92D-64906F92EA4B}"/>
              </a:ext>
            </a:extLst>
          </p:cNvPr>
          <p:cNvSpPr>
            <a:spLocks noGrp="1" noChangeArrowheads="1"/>
          </p:cNvSpPr>
          <p:nvPr>
            <p:ph type="ftr" sz="quarter" idx="10"/>
          </p:nvPr>
        </p:nvSpPr>
        <p:spPr>
          <a:ln/>
        </p:spPr>
        <p:txBody>
          <a:bodyPr/>
          <a:lstStyle>
            <a:lvl1pPr>
              <a:defRPr/>
            </a:lvl1pPr>
          </a:lstStyle>
          <a:p>
            <a:pPr>
              <a:defRPr/>
            </a:pPr>
            <a:r>
              <a:rPr lang="en-IE"/>
              <a:t>All rights reserved Patricia Allen-Garrett. Not for reproduction</a:t>
            </a:r>
          </a:p>
        </p:txBody>
      </p:sp>
      <p:sp>
        <p:nvSpPr>
          <p:cNvPr id="5" name="Rectangle 27">
            <a:extLst>
              <a:ext uri="{FF2B5EF4-FFF2-40B4-BE49-F238E27FC236}">
                <a16:creationId xmlns:a16="http://schemas.microsoft.com/office/drawing/2014/main" id="{FF999BC5-4C35-4530-9685-9A89562D1A1F}"/>
              </a:ext>
            </a:extLst>
          </p:cNvPr>
          <p:cNvSpPr>
            <a:spLocks noGrp="1" noChangeArrowheads="1"/>
          </p:cNvSpPr>
          <p:nvPr>
            <p:ph type="sldNum" sz="quarter" idx="11"/>
          </p:nvPr>
        </p:nvSpPr>
        <p:spPr>
          <a:ln/>
        </p:spPr>
        <p:txBody>
          <a:bodyPr/>
          <a:lstStyle>
            <a:lvl1pPr>
              <a:defRPr/>
            </a:lvl1pPr>
          </a:lstStyle>
          <a:p>
            <a:fld id="{77B3CA47-F952-43B2-A898-D15FAA20AA25}" type="slidenum">
              <a:rPr lang="en-IE" altLang="en-US"/>
              <a:pPr/>
              <a:t>‹#›</a:t>
            </a:fld>
            <a:endParaRPr lang="en-IE" altLang="en-US"/>
          </a:p>
        </p:txBody>
      </p:sp>
      <p:sp>
        <p:nvSpPr>
          <p:cNvPr id="6" name="Rectangle 28">
            <a:extLst>
              <a:ext uri="{FF2B5EF4-FFF2-40B4-BE49-F238E27FC236}">
                <a16:creationId xmlns:a16="http://schemas.microsoft.com/office/drawing/2014/main" id="{56AA1F9E-D5D3-48E6-A6F1-0E149E1D4693}"/>
              </a:ext>
            </a:extLst>
          </p:cNvPr>
          <p:cNvSpPr>
            <a:spLocks noGrp="1" noChangeArrowheads="1"/>
          </p:cNvSpPr>
          <p:nvPr>
            <p:ph type="dt" sz="half" idx="12"/>
          </p:nvPr>
        </p:nvSpPr>
        <p:spPr>
          <a:ln/>
        </p:spPr>
        <p:txBody>
          <a:bodyPr/>
          <a:lstStyle>
            <a:lvl1pPr>
              <a:defRPr/>
            </a:lvl1pPr>
          </a:lstStyle>
          <a:p>
            <a:pPr>
              <a:defRPr/>
            </a:pPr>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6">
            <a:extLst>
              <a:ext uri="{FF2B5EF4-FFF2-40B4-BE49-F238E27FC236}">
                <a16:creationId xmlns:a16="http://schemas.microsoft.com/office/drawing/2014/main" id="{A36B6244-A864-45DA-B92D-64906F92EA4B}"/>
              </a:ext>
            </a:extLst>
          </p:cNvPr>
          <p:cNvSpPr>
            <a:spLocks noGrp="1" noChangeArrowheads="1"/>
          </p:cNvSpPr>
          <p:nvPr>
            <p:ph type="ftr" sz="quarter" idx="10"/>
          </p:nvPr>
        </p:nvSpPr>
        <p:spPr>
          <a:ln/>
        </p:spPr>
        <p:txBody>
          <a:bodyPr/>
          <a:lstStyle>
            <a:lvl1pPr>
              <a:defRPr/>
            </a:lvl1pPr>
          </a:lstStyle>
          <a:p>
            <a:pPr>
              <a:defRPr/>
            </a:pPr>
            <a:r>
              <a:rPr lang="en-IE"/>
              <a:t>All rights reserved Patricia Allen-Garrett. Not for reproduction</a:t>
            </a:r>
          </a:p>
        </p:txBody>
      </p:sp>
      <p:sp>
        <p:nvSpPr>
          <p:cNvPr id="6" name="Rectangle 27">
            <a:extLst>
              <a:ext uri="{FF2B5EF4-FFF2-40B4-BE49-F238E27FC236}">
                <a16:creationId xmlns:a16="http://schemas.microsoft.com/office/drawing/2014/main" id="{FF999BC5-4C35-4530-9685-9A89562D1A1F}"/>
              </a:ext>
            </a:extLst>
          </p:cNvPr>
          <p:cNvSpPr>
            <a:spLocks noGrp="1" noChangeArrowheads="1"/>
          </p:cNvSpPr>
          <p:nvPr>
            <p:ph type="sldNum" sz="quarter" idx="11"/>
          </p:nvPr>
        </p:nvSpPr>
        <p:spPr>
          <a:ln/>
        </p:spPr>
        <p:txBody>
          <a:bodyPr/>
          <a:lstStyle>
            <a:lvl1pPr>
              <a:defRPr/>
            </a:lvl1pPr>
          </a:lstStyle>
          <a:p>
            <a:fld id="{C3141A83-8663-4F58-AE4D-07106E2F819B}" type="slidenum">
              <a:rPr lang="en-IE" altLang="en-US"/>
              <a:pPr/>
              <a:t>‹#›</a:t>
            </a:fld>
            <a:endParaRPr lang="en-IE" altLang="en-US"/>
          </a:p>
        </p:txBody>
      </p:sp>
      <p:sp>
        <p:nvSpPr>
          <p:cNvPr id="7" name="Rectangle 28">
            <a:extLst>
              <a:ext uri="{FF2B5EF4-FFF2-40B4-BE49-F238E27FC236}">
                <a16:creationId xmlns:a16="http://schemas.microsoft.com/office/drawing/2014/main" id="{56AA1F9E-D5D3-48E6-A6F1-0E149E1D4693}"/>
              </a:ext>
            </a:extLst>
          </p:cNvPr>
          <p:cNvSpPr>
            <a:spLocks noGrp="1" noChangeArrowheads="1"/>
          </p:cNvSpPr>
          <p:nvPr>
            <p:ph type="dt" sz="half" idx="12"/>
          </p:nvPr>
        </p:nvSpPr>
        <p:spPr>
          <a:ln/>
        </p:spPr>
        <p:txBody>
          <a:bodyPr/>
          <a:lstStyle>
            <a:lvl1pPr>
              <a:defRPr/>
            </a:lvl1pPr>
          </a:lstStyle>
          <a:p>
            <a:pPr>
              <a:defRPr/>
            </a:pPr>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6">
            <a:extLst>
              <a:ext uri="{FF2B5EF4-FFF2-40B4-BE49-F238E27FC236}">
                <a16:creationId xmlns:a16="http://schemas.microsoft.com/office/drawing/2014/main" id="{A36B6244-A864-45DA-B92D-64906F92EA4B}"/>
              </a:ext>
            </a:extLst>
          </p:cNvPr>
          <p:cNvSpPr>
            <a:spLocks noGrp="1" noChangeArrowheads="1"/>
          </p:cNvSpPr>
          <p:nvPr>
            <p:ph type="ftr" sz="quarter" idx="10"/>
          </p:nvPr>
        </p:nvSpPr>
        <p:spPr>
          <a:ln/>
        </p:spPr>
        <p:txBody>
          <a:bodyPr/>
          <a:lstStyle>
            <a:lvl1pPr>
              <a:defRPr/>
            </a:lvl1pPr>
          </a:lstStyle>
          <a:p>
            <a:pPr>
              <a:defRPr/>
            </a:pPr>
            <a:r>
              <a:rPr lang="en-IE"/>
              <a:t>All rights reserved Patricia Allen-Garrett. Not for reproduction</a:t>
            </a:r>
          </a:p>
        </p:txBody>
      </p:sp>
      <p:sp>
        <p:nvSpPr>
          <p:cNvPr id="8" name="Rectangle 27">
            <a:extLst>
              <a:ext uri="{FF2B5EF4-FFF2-40B4-BE49-F238E27FC236}">
                <a16:creationId xmlns:a16="http://schemas.microsoft.com/office/drawing/2014/main" id="{FF999BC5-4C35-4530-9685-9A89562D1A1F}"/>
              </a:ext>
            </a:extLst>
          </p:cNvPr>
          <p:cNvSpPr>
            <a:spLocks noGrp="1" noChangeArrowheads="1"/>
          </p:cNvSpPr>
          <p:nvPr>
            <p:ph type="sldNum" sz="quarter" idx="11"/>
          </p:nvPr>
        </p:nvSpPr>
        <p:spPr>
          <a:ln/>
        </p:spPr>
        <p:txBody>
          <a:bodyPr/>
          <a:lstStyle>
            <a:lvl1pPr>
              <a:defRPr/>
            </a:lvl1pPr>
          </a:lstStyle>
          <a:p>
            <a:fld id="{3D79CA2B-81F4-4C9F-86CF-A4AD8584A4EB}" type="slidenum">
              <a:rPr lang="en-IE" altLang="en-US"/>
              <a:pPr/>
              <a:t>‹#›</a:t>
            </a:fld>
            <a:endParaRPr lang="en-IE" altLang="en-US"/>
          </a:p>
        </p:txBody>
      </p:sp>
      <p:sp>
        <p:nvSpPr>
          <p:cNvPr id="9" name="Rectangle 28">
            <a:extLst>
              <a:ext uri="{FF2B5EF4-FFF2-40B4-BE49-F238E27FC236}">
                <a16:creationId xmlns:a16="http://schemas.microsoft.com/office/drawing/2014/main" id="{56AA1F9E-D5D3-48E6-A6F1-0E149E1D4693}"/>
              </a:ext>
            </a:extLst>
          </p:cNvPr>
          <p:cNvSpPr>
            <a:spLocks noGrp="1" noChangeArrowheads="1"/>
          </p:cNvSpPr>
          <p:nvPr>
            <p:ph type="dt" sz="half" idx="12"/>
          </p:nvPr>
        </p:nvSpPr>
        <p:spPr>
          <a:ln/>
        </p:spPr>
        <p:txBody>
          <a:bodyPr/>
          <a:lstStyle>
            <a:lvl1pPr>
              <a:defRPr/>
            </a:lvl1pPr>
          </a:lstStyle>
          <a:p>
            <a:pPr>
              <a:defRPr/>
            </a:pPr>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6">
            <a:extLst>
              <a:ext uri="{FF2B5EF4-FFF2-40B4-BE49-F238E27FC236}">
                <a16:creationId xmlns:a16="http://schemas.microsoft.com/office/drawing/2014/main" id="{A36B6244-A864-45DA-B92D-64906F92EA4B}"/>
              </a:ext>
            </a:extLst>
          </p:cNvPr>
          <p:cNvSpPr>
            <a:spLocks noGrp="1" noChangeArrowheads="1"/>
          </p:cNvSpPr>
          <p:nvPr>
            <p:ph type="ftr" sz="quarter" idx="10"/>
          </p:nvPr>
        </p:nvSpPr>
        <p:spPr>
          <a:ln/>
        </p:spPr>
        <p:txBody>
          <a:bodyPr/>
          <a:lstStyle>
            <a:lvl1pPr>
              <a:defRPr/>
            </a:lvl1pPr>
          </a:lstStyle>
          <a:p>
            <a:pPr>
              <a:defRPr/>
            </a:pPr>
            <a:r>
              <a:rPr lang="en-IE"/>
              <a:t>All rights reserved Patricia Allen-Garrett. Not for reproduction</a:t>
            </a:r>
          </a:p>
        </p:txBody>
      </p:sp>
      <p:sp>
        <p:nvSpPr>
          <p:cNvPr id="4" name="Rectangle 27">
            <a:extLst>
              <a:ext uri="{FF2B5EF4-FFF2-40B4-BE49-F238E27FC236}">
                <a16:creationId xmlns:a16="http://schemas.microsoft.com/office/drawing/2014/main" id="{FF999BC5-4C35-4530-9685-9A89562D1A1F}"/>
              </a:ext>
            </a:extLst>
          </p:cNvPr>
          <p:cNvSpPr>
            <a:spLocks noGrp="1" noChangeArrowheads="1"/>
          </p:cNvSpPr>
          <p:nvPr>
            <p:ph type="sldNum" sz="quarter" idx="11"/>
          </p:nvPr>
        </p:nvSpPr>
        <p:spPr>
          <a:ln/>
        </p:spPr>
        <p:txBody>
          <a:bodyPr/>
          <a:lstStyle>
            <a:lvl1pPr>
              <a:defRPr/>
            </a:lvl1pPr>
          </a:lstStyle>
          <a:p>
            <a:fld id="{E3B5D963-4AAA-4580-83C7-950738A1BEC3}" type="slidenum">
              <a:rPr lang="en-IE" altLang="en-US"/>
              <a:pPr/>
              <a:t>‹#›</a:t>
            </a:fld>
            <a:endParaRPr lang="en-IE" altLang="en-US"/>
          </a:p>
        </p:txBody>
      </p:sp>
      <p:sp>
        <p:nvSpPr>
          <p:cNvPr id="5" name="Rectangle 28">
            <a:extLst>
              <a:ext uri="{FF2B5EF4-FFF2-40B4-BE49-F238E27FC236}">
                <a16:creationId xmlns:a16="http://schemas.microsoft.com/office/drawing/2014/main" id="{56AA1F9E-D5D3-48E6-A6F1-0E149E1D4693}"/>
              </a:ext>
            </a:extLst>
          </p:cNvPr>
          <p:cNvSpPr>
            <a:spLocks noGrp="1" noChangeArrowheads="1"/>
          </p:cNvSpPr>
          <p:nvPr>
            <p:ph type="dt" sz="half" idx="12"/>
          </p:nvPr>
        </p:nvSpPr>
        <p:spPr>
          <a:ln/>
        </p:spPr>
        <p:txBody>
          <a:bodyPr/>
          <a:lstStyle>
            <a:lvl1pPr>
              <a:defRPr/>
            </a:lvl1pPr>
          </a:lstStyle>
          <a:p>
            <a:pPr>
              <a:defRPr/>
            </a:pPr>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a:extLst>
              <a:ext uri="{FF2B5EF4-FFF2-40B4-BE49-F238E27FC236}">
                <a16:creationId xmlns:a16="http://schemas.microsoft.com/office/drawing/2014/main" id="{A36B6244-A864-45DA-B92D-64906F92EA4B}"/>
              </a:ext>
            </a:extLst>
          </p:cNvPr>
          <p:cNvSpPr>
            <a:spLocks noGrp="1" noChangeArrowheads="1"/>
          </p:cNvSpPr>
          <p:nvPr>
            <p:ph type="ftr" sz="quarter" idx="10"/>
          </p:nvPr>
        </p:nvSpPr>
        <p:spPr>
          <a:ln/>
        </p:spPr>
        <p:txBody>
          <a:bodyPr/>
          <a:lstStyle>
            <a:lvl1pPr>
              <a:defRPr/>
            </a:lvl1pPr>
          </a:lstStyle>
          <a:p>
            <a:pPr>
              <a:defRPr/>
            </a:pPr>
            <a:r>
              <a:rPr lang="en-IE"/>
              <a:t>All rights reserved Patricia Allen-Garrett. Not for reproduction</a:t>
            </a:r>
          </a:p>
        </p:txBody>
      </p:sp>
      <p:sp>
        <p:nvSpPr>
          <p:cNvPr id="3" name="Rectangle 27">
            <a:extLst>
              <a:ext uri="{FF2B5EF4-FFF2-40B4-BE49-F238E27FC236}">
                <a16:creationId xmlns:a16="http://schemas.microsoft.com/office/drawing/2014/main" id="{FF999BC5-4C35-4530-9685-9A89562D1A1F}"/>
              </a:ext>
            </a:extLst>
          </p:cNvPr>
          <p:cNvSpPr>
            <a:spLocks noGrp="1" noChangeArrowheads="1"/>
          </p:cNvSpPr>
          <p:nvPr>
            <p:ph type="sldNum" sz="quarter" idx="11"/>
          </p:nvPr>
        </p:nvSpPr>
        <p:spPr>
          <a:ln/>
        </p:spPr>
        <p:txBody>
          <a:bodyPr/>
          <a:lstStyle>
            <a:lvl1pPr>
              <a:defRPr/>
            </a:lvl1pPr>
          </a:lstStyle>
          <a:p>
            <a:fld id="{22CCD195-E8D3-45F3-BC13-731F6E3956F1}" type="slidenum">
              <a:rPr lang="en-IE" altLang="en-US"/>
              <a:pPr/>
              <a:t>‹#›</a:t>
            </a:fld>
            <a:endParaRPr lang="en-IE" altLang="en-US"/>
          </a:p>
        </p:txBody>
      </p:sp>
      <p:sp>
        <p:nvSpPr>
          <p:cNvPr id="4" name="Rectangle 28">
            <a:extLst>
              <a:ext uri="{FF2B5EF4-FFF2-40B4-BE49-F238E27FC236}">
                <a16:creationId xmlns:a16="http://schemas.microsoft.com/office/drawing/2014/main" id="{56AA1F9E-D5D3-48E6-A6F1-0E149E1D4693}"/>
              </a:ext>
            </a:extLst>
          </p:cNvPr>
          <p:cNvSpPr>
            <a:spLocks noGrp="1" noChangeArrowheads="1"/>
          </p:cNvSpPr>
          <p:nvPr>
            <p:ph type="dt" sz="half" idx="12"/>
          </p:nvPr>
        </p:nvSpPr>
        <p:spPr>
          <a:ln/>
        </p:spPr>
        <p:txBody>
          <a:bodyPr/>
          <a:lstStyle>
            <a:lvl1pPr>
              <a:defRPr/>
            </a:lvl1pPr>
          </a:lstStyle>
          <a:p>
            <a:pPr>
              <a:defRPr/>
            </a:pPr>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a:extLst>
              <a:ext uri="{FF2B5EF4-FFF2-40B4-BE49-F238E27FC236}">
                <a16:creationId xmlns:a16="http://schemas.microsoft.com/office/drawing/2014/main" id="{A36B6244-A864-45DA-B92D-64906F92EA4B}"/>
              </a:ext>
            </a:extLst>
          </p:cNvPr>
          <p:cNvSpPr>
            <a:spLocks noGrp="1" noChangeArrowheads="1"/>
          </p:cNvSpPr>
          <p:nvPr>
            <p:ph type="ftr" sz="quarter" idx="10"/>
          </p:nvPr>
        </p:nvSpPr>
        <p:spPr>
          <a:ln/>
        </p:spPr>
        <p:txBody>
          <a:bodyPr/>
          <a:lstStyle>
            <a:lvl1pPr>
              <a:defRPr/>
            </a:lvl1pPr>
          </a:lstStyle>
          <a:p>
            <a:pPr>
              <a:defRPr/>
            </a:pPr>
            <a:r>
              <a:rPr lang="en-IE"/>
              <a:t>All rights reserved Patricia Allen-Garrett. Not for reproduction</a:t>
            </a:r>
          </a:p>
        </p:txBody>
      </p:sp>
      <p:sp>
        <p:nvSpPr>
          <p:cNvPr id="6" name="Rectangle 27">
            <a:extLst>
              <a:ext uri="{FF2B5EF4-FFF2-40B4-BE49-F238E27FC236}">
                <a16:creationId xmlns:a16="http://schemas.microsoft.com/office/drawing/2014/main" id="{FF999BC5-4C35-4530-9685-9A89562D1A1F}"/>
              </a:ext>
            </a:extLst>
          </p:cNvPr>
          <p:cNvSpPr>
            <a:spLocks noGrp="1" noChangeArrowheads="1"/>
          </p:cNvSpPr>
          <p:nvPr>
            <p:ph type="sldNum" sz="quarter" idx="11"/>
          </p:nvPr>
        </p:nvSpPr>
        <p:spPr>
          <a:ln/>
        </p:spPr>
        <p:txBody>
          <a:bodyPr/>
          <a:lstStyle>
            <a:lvl1pPr>
              <a:defRPr/>
            </a:lvl1pPr>
          </a:lstStyle>
          <a:p>
            <a:fld id="{4A1EF2DC-67DF-4E91-BC15-67FE8A831E4F}" type="slidenum">
              <a:rPr lang="en-IE" altLang="en-US"/>
              <a:pPr/>
              <a:t>‹#›</a:t>
            </a:fld>
            <a:endParaRPr lang="en-IE" altLang="en-US"/>
          </a:p>
        </p:txBody>
      </p:sp>
      <p:sp>
        <p:nvSpPr>
          <p:cNvPr id="7" name="Rectangle 28">
            <a:extLst>
              <a:ext uri="{FF2B5EF4-FFF2-40B4-BE49-F238E27FC236}">
                <a16:creationId xmlns:a16="http://schemas.microsoft.com/office/drawing/2014/main" id="{56AA1F9E-D5D3-48E6-A6F1-0E149E1D4693}"/>
              </a:ext>
            </a:extLst>
          </p:cNvPr>
          <p:cNvSpPr>
            <a:spLocks noGrp="1" noChangeArrowheads="1"/>
          </p:cNvSpPr>
          <p:nvPr>
            <p:ph type="dt" sz="half" idx="12"/>
          </p:nvPr>
        </p:nvSpPr>
        <p:spPr>
          <a:ln/>
        </p:spPr>
        <p:txBody>
          <a:bodyPr/>
          <a:lstStyle>
            <a:lvl1pPr>
              <a:defRPr/>
            </a:lvl1pPr>
          </a:lstStyle>
          <a:p>
            <a:pPr>
              <a:defRPr/>
            </a:pPr>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a:extLst>
              <a:ext uri="{FF2B5EF4-FFF2-40B4-BE49-F238E27FC236}">
                <a16:creationId xmlns:a16="http://schemas.microsoft.com/office/drawing/2014/main" id="{A36B6244-A864-45DA-B92D-64906F92EA4B}"/>
              </a:ext>
            </a:extLst>
          </p:cNvPr>
          <p:cNvSpPr>
            <a:spLocks noGrp="1" noChangeArrowheads="1"/>
          </p:cNvSpPr>
          <p:nvPr>
            <p:ph type="ftr" sz="quarter" idx="10"/>
          </p:nvPr>
        </p:nvSpPr>
        <p:spPr>
          <a:ln/>
        </p:spPr>
        <p:txBody>
          <a:bodyPr/>
          <a:lstStyle>
            <a:lvl1pPr>
              <a:defRPr/>
            </a:lvl1pPr>
          </a:lstStyle>
          <a:p>
            <a:pPr>
              <a:defRPr/>
            </a:pPr>
            <a:r>
              <a:rPr lang="en-IE"/>
              <a:t>All rights reserved Patricia Allen-Garrett. Not for reproduction</a:t>
            </a:r>
          </a:p>
        </p:txBody>
      </p:sp>
      <p:sp>
        <p:nvSpPr>
          <p:cNvPr id="6" name="Rectangle 27">
            <a:extLst>
              <a:ext uri="{FF2B5EF4-FFF2-40B4-BE49-F238E27FC236}">
                <a16:creationId xmlns:a16="http://schemas.microsoft.com/office/drawing/2014/main" id="{FF999BC5-4C35-4530-9685-9A89562D1A1F}"/>
              </a:ext>
            </a:extLst>
          </p:cNvPr>
          <p:cNvSpPr>
            <a:spLocks noGrp="1" noChangeArrowheads="1"/>
          </p:cNvSpPr>
          <p:nvPr>
            <p:ph type="sldNum" sz="quarter" idx="11"/>
          </p:nvPr>
        </p:nvSpPr>
        <p:spPr>
          <a:ln/>
        </p:spPr>
        <p:txBody>
          <a:bodyPr/>
          <a:lstStyle>
            <a:lvl1pPr>
              <a:defRPr/>
            </a:lvl1pPr>
          </a:lstStyle>
          <a:p>
            <a:fld id="{3931DD3C-AA78-41D6-A30A-E9A94D2B5BD7}" type="slidenum">
              <a:rPr lang="en-IE" altLang="en-US"/>
              <a:pPr/>
              <a:t>‹#›</a:t>
            </a:fld>
            <a:endParaRPr lang="en-IE" altLang="en-US"/>
          </a:p>
        </p:txBody>
      </p:sp>
      <p:sp>
        <p:nvSpPr>
          <p:cNvPr id="7" name="Rectangle 28">
            <a:extLst>
              <a:ext uri="{FF2B5EF4-FFF2-40B4-BE49-F238E27FC236}">
                <a16:creationId xmlns:a16="http://schemas.microsoft.com/office/drawing/2014/main" id="{56AA1F9E-D5D3-48E6-A6F1-0E149E1D4693}"/>
              </a:ext>
            </a:extLst>
          </p:cNvPr>
          <p:cNvSpPr>
            <a:spLocks noGrp="1" noChangeArrowheads="1"/>
          </p:cNvSpPr>
          <p:nvPr>
            <p:ph type="dt" sz="half" idx="12"/>
          </p:nvPr>
        </p:nvSpPr>
        <p:spPr>
          <a:ln/>
        </p:spPr>
        <p:txBody>
          <a:bodyPr/>
          <a:lstStyle>
            <a:lvl1pPr>
              <a:defRPr/>
            </a:lvl1pPr>
          </a:lstStyle>
          <a:p>
            <a:pPr>
              <a:defRPr/>
            </a:pPr>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58000"/>
            <a:chOff x="0" y="0"/>
            <a:chExt cx="5770" cy="4320"/>
          </a:xfrm>
        </p:grpSpPr>
        <p:sp>
          <p:nvSpPr>
            <p:cNvPr id="59395" name="Rectangle 3">
              <a:extLst>
                <a:ext uri="{FF2B5EF4-FFF2-40B4-BE49-F238E27FC236}">
                  <a16:creationId xmlns:a16="http://schemas.microsoft.com/office/drawing/2014/main" id="{6FB3516A-4939-4832-8DEC-AAF92141DA60}"/>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eaLnBrk="1" hangingPunct="1">
                <a:defRPr/>
              </a:pPr>
              <a:endParaRPr lang="en-GB" dirty="0"/>
            </a:p>
          </p:txBody>
        </p:sp>
        <p:sp>
          <p:nvSpPr>
            <p:cNvPr id="1033" name="Rectangle 4">
              <a:extLst>
                <a:ext uri="{FF2B5EF4-FFF2-40B4-BE49-F238E27FC236}">
                  <a16:creationId xmlns:a16="http://schemas.microsoft.com/office/drawing/2014/main" id="{55EB3728-2BF9-423E-990F-01C62D27BFD9}"/>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1034" name="Rectangle 5">
              <a:extLst>
                <a:ext uri="{FF2B5EF4-FFF2-40B4-BE49-F238E27FC236}">
                  <a16:creationId xmlns:a16="http://schemas.microsoft.com/office/drawing/2014/main" id="{0B7DAD0B-DFE1-4D1B-8332-18C03A0CC28D}"/>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1035" name="Rectangle 6">
              <a:extLst>
                <a:ext uri="{FF2B5EF4-FFF2-40B4-BE49-F238E27FC236}">
                  <a16:creationId xmlns:a16="http://schemas.microsoft.com/office/drawing/2014/main" id="{4A314D16-94DC-4F5C-BBB0-EF48FE8F4E15}"/>
                </a:ext>
              </a:extLst>
            </p:cNvPr>
            <p:cNvSpPr>
              <a:spLocks noChangeArrowheads="1"/>
            </p:cNvSpPr>
            <p:nvPr userDrawn="1"/>
          </p:nvSpPr>
          <p:spPr bwMode="hidden">
            <a:xfrm>
              <a:off x="2256" y="0"/>
              <a:ext cx="240" cy="43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1036" name="Rectangle 7">
              <a:extLst>
                <a:ext uri="{FF2B5EF4-FFF2-40B4-BE49-F238E27FC236}">
                  <a16:creationId xmlns:a16="http://schemas.microsoft.com/office/drawing/2014/main" id="{6286DD2D-4B41-474E-979C-A25E47F47F91}"/>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1037" name="Rectangle 8">
              <a:extLst>
                <a:ext uri="{FF2B5EF4-FFF2-40B4-BE49-F238E27FC236}">
                  <a16:creationId xmlns:a16="http://schemas.microsoft.com/office/drawing/2014/main" id="{7C82E3D2-FC8A-4BF9-B423-DDD17173ADF4}"/>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59401" name="Rectangle 9">
              <a:extLst>
                <a:ext uri="{FF2B5EF4-FFF2-40B4-BE49-F238E27FC236}">
                  <a16:creationId xmlns:a16="http://schemas.microsoft.com/office/drawing/2014/main" id="{B5A52029-9A18-4903-89CD-E2575FDB2A04}"/>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eaLnBrk="1" hangingPunct="1">
                <a:defRPr/>
              </a:pPr>
              <a:endParaRPr lang="en-GB" dirty="0"/>
            </a:p>
          </p:txBody>
        </p:sp>
        <p:sp>
          <p:nvSpPr>
            <p:cNvPr id="59402" name="Rectangle 10">
              <a:extLst>
                <a:ext uri="{FF2B5EF4-FFF2-40B4-BE49-F238E27FC236}">
                  <a16:creationId xmlns:a16="http://schemas.microsoft.com/office/drawing/2014/main" id="{5DBC3A97-53AB-43DF-BCCF-74550A9C5596}"/>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eaLnBrk="1" hangingPunct="1">
                <a:defRPr/>
              </a:pPr>
              <a:endParaRPr lang="en-GB" dirty="0"/>
            </a:p>
          </p:txBody>
        </p:sp>
        <p:sp>
          <p:nvSpPr>
            <p:cNvPr id="1040" name="Rectangle 11">
              <a:extLst>
                <a:ext uri="{FF2B5EF4-FFF2-40B4-BE49-F238E27FC236}">
                  <a16:creationId xmlns:a16="http://schemas.microsoft.com/office/drawing/2014/main" id="{4387F36C-B20C-46A0-8FBA-E210BF74B7B1}"/>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1041" name="Rectangle 12">
              <a:extLst>
                <a:ext uri="{FF2B5EF4-FFF2-40B4-BE49-F238E27FC236}">
                  <a16:creationId xmlns:a16="http://schemas.microsoft.com/office/drawing/2014/main" id="{B6E0B97F-E711-477E-AD10-30C4210CC8DB}"/>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1042" name="Rectangle 13">
              <a:extLst>
                <a:ext uri="{FF2B5EF4-FFF2-40B4-BE49-F238E27FC236}">
                  <a16:creationId xmlns:a16="http://schemas.microsoft.com/office/drawing/2014/main" id="{D8A8AA4E-8026-4B06-A1DC-A7EA7AE48A0E}"/>
                </a:ext>
              </a:extLst>
            </p:cNvPr>
            <p:cNvSpPr>
              <a:spLocks noChangeArrowheads="1"/>
            </p:cNvSpPr>
            <p:nvPr userDrawn="1"/>
          </p:nvSpPr>
          <p:spPr bwMode="hidden">
            <a:xfrm>
              <a:off x="1248" y="0"/>
              <a:ext cx="144" cy="432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1043" name="Rectangle 14">
              <a:extLst>
                <a:ext uri="{FF2B5EF4-FFF2-40B4-BE49-F238E27FC236}">
                  <a16:creationId xmlns:a16="http://schemas.microsoft.com/office/drawing/2014/main" id="{C1D9D607-644A-4FD2-92C3-FDDE0E6D0660}"/>
                </a:ext>
              </a:extLst>
            </p:cNvPr>
            <p:cNvSpPr>
              <a:spLocks noChangeArrowheads="1"/>
            </p:cNvSpPr>
            <p:nvPr userDrawn="1"/>
          </p:nvSpPr>
          <p:spPr bwMode="hidden">
            <a:xfrm>
              <a:off x="3300" y="0"/>
              <a:ext cx="252" cy="432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59407" name="Rectangle 15">
              <a:extLst>
                <a:ext uri="{FF2B5EF4-FFF2-40B4-BE49-F238E27FC236}">
                  <a16:creationId xmlns:a16="http://schemas.microsoft.com/office/drawing/2014/main" id="{B0518E09-229C-48BD-9258-4BF7757FF17E}"/>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eaLnBrk="1" hangingPunct="1">
                <a:defRPr/>
              </a:pPr>
              <a:endParaRPr lang="en-GB" dirty="0"/>
            </a:p>
          </p:txBody>
        </p:sp>
        <p:sp>
          <p:nvSpPr>
            <p:cNvPr id="1045" name="Rectangle 16">
              <a:extLst>
                <a:ext uri="{FF2B5EF4-FFF2-40B4-BE49-F238E27FC236}">
                  <a16:creationId xmlns:a16="http://schemas.microsoft.com/office/drawing/2014/main" id="{7C59C70F-07D1-4104-9D54-B17549884FDA}"/>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59409" name="Rectangle 17">
              <a:extLst>
                <a:ext uri="{FF2B5EF4-FFF2-40B4-BE49-F238E27FC236}">
                  <a16:creationId xmlns:a16="http://schemas.microsoft.com/office/drawing/2014/main" id="{4F9BAAE0-9282-460C-A75F-3C473209B092}"/>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eaLnBrk="1" hangingPunct="1">
                <a:defRPr/>
              </a:pPr>
              <a:endParaRPr lang="en-GB" dirty="0"/>
            </a:p>
          </p:txBody>
        </p:sp>
        <p:sp>
          <p:nvSpPr>
            <p:cNvPr id="1047" name="Rectangle 18">
              <a:extLst>
                <a:ext uri="{FF2B5EF4-FFF2-40B4-BE49-F238E27FC236}">
                  <a16:creationId xmlns:a16="http://schemas.microsoft.com/office/drawing/2014/main" id="{E20D395A-A95C-4312-B637-803344085F1F}"/>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59411" name="Rectangle 19">
              <a:extLst>
                <a:ext uri="{FF2B5EF4-FFF2-40B4-BE49-F238E27FC236}">
                  <a16:creationId xmlns:a16="http://schemas.microsoft.com/office/drawing/2014/main" id="{5E41AA0E-B71A-4BDC-BCA2-EACAF5D0FCF5}"/>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eaLnBrk="1" hangingPunct="1">
                <a:defRPr/>
              </a:pPr>
              <a:endParaRPr lang="en-GB" dirty="0"/>
            </a:p>
          </p:txBody>
        </p:sp>
        <p:sp>
          <p:nvSpPr>
            <p:cNvPr id="1049" name="Rectangle 20">
              <a:extLst>
                <a:ext uri="{FF2B5EF4-FFF2-40B4-BE49-F238E27FC236}">
                  <a16:creationId xmlns:a16="http://schemas.microsoft.com/office/drawing/2014/main" id="{49FDC569-573A-4346-B9AB-425FE029FFC4}"/>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1050" name="Rectangle 21">
              <a:extLst>
                <a:ext uri="{FF2B5EF4-FFF2-40B4-BE49-F238E27FC236}">
                  <a16:creationId xmlns:a16="http://schemas.microsoft.com/office/drawing/2014/main" id="{20D5A727-8F78-4E13-86F6-7C5C892D35AE}"/>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en-GB" altLang="en-US" dirty="0"/>
            </a:p>
          </p:txBody>
        </p:sp>
        <p:sp>
          <p:nvSpPr>
            <p:cNvPr id="1051"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w="9525">
              <a:noFill/>
              <a:prstDash val="solid"/>
              <a:round/>
              <a:headEnd/>
              <a:tailEnd/>
            </a:ln>
          </p:spPr>
          <p:txBody>
            <a:bodyPr/>
            <a:lstStyle/>
            <a:p>
              <a:endParaRPr lang="en-US"/>
            </a:p>
          </p:txBody>
        </p:sp>
        <p:sp>
          <p:nvSpPr>
            <p:cNvPr id="59415" name="Freeform 23">
              <a:extLst>
                <a:ext uri="{FF2B5EF4-FFF2-40B4-BE49-F238E27FC236}">
                  <a16:creationId xmlns:a16="http://schemas.microsoft.com/office/drawing/2014/main" id="{619BB8C4-302B-475C-9195-27CF3A1274C4}"/>
                </a:ext>
              </a:extLst>
            </p:cNvPr>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eaLnBrk="1" hangingPunct="1">
                <a:defRPr/>
              </a:pPr>
              <a:endParaRPr lang="en-GB" dirty="0"/>
            </a:p>
          </p:txBody>
        </p:sp>
      </p:grpSp>
      <p:sp>
        <p:nvSpPr>
          <p:cNvPr id="59416" name="Rectangle 24">
            <a:extLst>
              <a:ext uri="{FF2B5EF4-FFF2-40B4-BE49-F238E27FC236}">
                <a16:creationId xmlns:a16="http://schemas.microsoft.com/office/drawing/2014/main" id="{2C2DB9D5-BF3D-45BA-A042-678A64006403}"/>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IE"/>
              <a:t>Click to edit Master title style</a:t>
            </a:r>
          </a:p>
        </p:txBody>
      </p:sp>
      <p:sp>
        <p:nvSpPr>
          <p:cNvPr id="59417" name="Rectangle 25">
            <a:extLst>
              <a:ext uri="{FF2B5EF4-FFF2-40B4-BE49-F238E27FC236}">
                <a16:creationId xmlns:a16="http://schemas.microsoft.com/office/drawing/2014/main" id="{A16A8CEB-5E57-41F8-A6B0-BAD761BC62D0}"/>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IE"/>
              <a:t>Click to edit Master text styles</a:t>
            </a:r>
          </a:p>
          <a:p>
            <a:pPr lvl="1"/>
            <a:r>
              <a:rPr lang="en-IE"/>
              <a:t>Second level</a:t>
            </a:r>
          </a:p>
          <a:p>
            <a:pPr lvl="2"/>
            <a:r>
              <a:rPr lang="en-IE"/>
              <a:t>Third level</a:t>
            </a:r>
          </a:p>
          <a:p>
            <a:pPr lvl="3"/>
            <a:r>
              <a:rPr lang="en-IE"/>
              <a:t>Fourth level</a:t>
            </a:r>
          </a:p>
          <a:p>
            <a:pPr lvl="4"/>
            <a:r>
              <a:rPr lang="en-IE"/>
              <a:t>Fifth level</a:t>
            </a:r>
          </a:p>
        </p:txBody>
      </p:sp>
      <p:sp>
        <p:nvSpPr>
          <p:cNvPr id="59418" name="Rectangle 26">
            <a:extLst>
              <a:ext uri="{FF2B5EF4-FFF2-40B4-BE49-F238E27FC236}">
                <a16:creationId xmlns:a16="http://schemas.microsoft.com/office/drawing/2014/main" id="{A36B6244-A864-45DA-B92D-64906F92EA4B}"/>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cs typeface="Arial" charset="0"/>
              </a:defRPr>
            </a:lvl1pPr>
          </a:lstStyle>
          <a:p>
            <a:pPr>
              <a:defRPr/>
            </a:pPr>
            <a:r>
              <a:rPr lang="en-IE"/>
              <a:t>All rights reserved Patricia Allen-Garrett. Not for reproduction</a:t>
            </a:r>
          </a:p>
        </p:txBody>
      </p:sp>
      <p:sp>
        <p:nvSpPr>
          <p:cNvPr id="59419" name="Rectangle 27">
            <a:extLst>
              <a:ext uri="{FF2B5EF4-FFF2-40B4-BE49-F238E27FC236}">
                <a16:creationId xmlns:a16="http://schemas.microsoft.com/office/drawing/2014/main" id="{FF999BC5-4C35-4530-9685-9A89562D1A1F}"/>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2A8C6AF2-15F5-41AA-985A-87AA3AFB8A34}" type="slidenum">
              <a:rPr lang="en-IE" altLang="en-US"/>
              <a:pPr/>
              <a:t>‹#›</a:t>
            </a:fld>
            <a:endParaRPr lang="en-IE" altLang="en-US"/>
          </a:p>
        </p:txBody>
      </p:sp>
      <p:sp>
        <p:nvSpPr>
          <p:cNvPr id="59420" name="Rectangle 28">
            <a:extLst>
              <a:ext uri="{FF2B5EF4-FFF2-40B4-BE49-F238E27FC236}">
                <a16:creationId xmlns:a16="http://schemas.microsoft.com/office/drawing/2014/main" id="{56AA1F9E-D5D3-48E6-A6F1-0E149E1D4693}"/>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cs typeface="Arial" charset="0"/>
              </a:defRPr>
            </a:lvl1pPr>
          </a:lstStyle>
          <a:p>
            <a:pPr>
              <a:defRPr/>
            </a:pPr>
            <a:endParaRPr lang="en-IE"/>
          </a:p>
        </p:txBody>
      </p:sp>
    </p:spTree>
  </p:cSld>
  <p:clrMap bg1="dk2" tx1="lt1" bg2="dk1" tx2="lt2" accent1="accent1" accent2="accent2" accent3="accent3" accent4="accent4" accent5="accent5" accent6="accent6" hlink="hlink" folHlink="folHlink"/>
  <p:sldLayoutIdLst>
    <p:sldLayoutId id="2147483866"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416"/>
                                        </p:tgtEl>
                                        <p:attrNameLst>
                                          <p:attrName>style.visibility</p:attrName>
                                        </p:attrNameLst>
                                      </p:cBhvr>
                                      <p:to>
                                        <p:strVal val="visible"/>
                                      </p:to>
                                    </p:set>
                                    <p:animEffect transition="in" filter="fade">
                                      <p:cBhvr>
                                        <p:cTn id="7" dur="2000"/>
                                        <p:tgtEl>
                                          <p:spTgt spid="594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9417">
                                            <p:txEl>
                                              <p:pRg st="0" end="0"/>
                                            </p:txEl>
                                          </p:spTgt>
                                        </p:tgtEl>
                                        <p:attrNameLst>
                                          <p:attrName>style.visibility</p:attrName>
                                        </p:attrNameLst>
                                      </p:cBhvr>
                                      <p:to>
                                        <p:strVal val="visible"/>
                                      </p:to>
                                    </p:set>
                                    <p:animEffect transition="in" filter="wipe(left)">
                                      <p:cBhvr>
                                        <p:cTn id="12" dur="500"/>
                                        <p:tgtEl>
                                          <p:spTgt spid="59417">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9417">
                                            <p:txEl>
                                              <p:pRg st="1" end="1"/>
                                            </p:txEl>
                                          </p:spTgt>
                                        </p:tgtEl>
                                        <p:attrNameLst>
                                          <p:attrName>style.visibility</p:attrName>
                                        </p:attrNameLst>
                                      </p:cBhvr>
                                      <p:to>
                                        <p:strVal val="visible"/>
                                      </p:to>
                                    </p:set>
                                    <p:animEffect transition="in" filter="wipe(left)">
                                      <p:cBhvr>
                                        <p:cTn id="15" dur="500"/>
                                        <p:tgtEl>
                                          <p:spTgt spid="59417">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59417">
                                            <p:txEl>
                                              <p:pRg st="2" end="2"/>
                                            </p:txEl>
                                          </p:spTgt>
                                        </p:tgtEl>
                                        <p:attrNameLst>
                                          <p:attrName>style.visibility</p:attrName>
                                        </p:attrNameLst>
                                      </p:cBhvr>
                                      <p:to>
                                        <p:strVal val="visible"/>
                                      </p:to>
                                    </p:set>
                                    <p:animEffect transition="in" filter="wipe(left)">
                                      <p:cBhvr>
                                        <p:cTn id="18" dur="500"/>
                                        <p:tgtEl>
                                          <p:spTgt spid="59417">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9417">
                                            <p:txEl>
                                              <p:pRg st="3" end="3"/>
                                            </p:txEl>
                                          </p:spTgt>
                                        </p:tgtEl>
                                        <p:attrNameLst>
                                          <p:attrName>style.visibility</p:attrName>
                                        </p:attrNameLst>
                                      </p:cBhvr>
                                      <p:to>
                                        <p:strVal val="visible"/>
                                      </p:to>
                                    </p:set>
                                    <p:animEffect transition="in" filter="wipe(left)">
                                      <p:cBhvr>
                                        <p:cTn id="21" dur="500"/>
                                        <p:tgtEl>
                                          <p:spTgt spid="59417">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59417">
                                            <p:txEl>
                                              <p:pRg st="4" end="4"/>
                                            </p:txEl>
                                          </p:spTgt>
                                        </p:tgtEl>
                                        <p:attrNameLst>
                                          <p:attrName>style.visibility</p:attrName>
                                        </p:attrNameLst>
                                      </p:cBhvr>
                                      <p:to>
                                        <p:strVal val="visible"/>
                                      </p:to>
                                    </p:set>
                                    <p:animEffect transition="in" filter="wipe(left)">
                                      <p:cBhvr>
                                        <p:cTn id="24" dur="500"/>
                                        <p:tgtEl>
                                          <p:spTgt spid="594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16" grpId="0"/>
      <p:bldP spid="59417" grpId="0" build="p">
        <p:tmplLst>
          <p:tmpl lvl="1">
            <p:tnLst>
              <p:par>
                <p:cTn presetID="22" presetClass="entr" presetSubtype="8" fill="hold" nodeType="clickEffect">
                  <p:stCondLst>
                    <p:cond delay="0"/>
                  </p:stCondLst>
                  <p:childTnLst>
                    <p:set>
                      <p:cBhvr>
                        <p:cTn dur="1" fill="hold">
                          <p:stCondLst>
                            <p:cond delay="0"/>
                          </p:stCondLst>
                        </p:cTn>
                        <p:tgtEl>
                          <p:spTgt spid="59417"/>
                        </p:tgtEl>
                        <p:attrNameLst>
                          <p:attrName>style.visibility</p:attrName>
                        </p:attrNameLst>
                      </p:cBhvr>
                      <p:to>
                        <p:strVal val="visible"/>
                      </p:to>
                    </p:set>
                    <p:animEffect transition="in" filter="wipe(left)">
                      <p:cBhvr>
                        <p:cTn dur="500"/>
                        <p:tgtEl>
                          <p:spTgt spid="59417"/>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59417"/>
                        </p:tgtEl>
                        <p:attrNameLst>
                          <p:attrName>style.visibility</p:attrName>
                        </p:attrNameLst>
                      </p:cBhvr>
                      <p:to>
                        <p:strVal val="visible"/>
                      </p:to>
                    </p:set>
                    <p:animEffect transition="in" filter="wipe(left)">
                      <p:cBhvr>
                        <p:cTn dur="500"/>
                        <p:tgtEl>
                          <p:spTgt spid="59417"/>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59417"/>
                        </p:tgtEl>
                        <p:attrNameLst>
                          <p:attrName>style.visibility</p:attrName>
                        </p:attrNameLst>
                      </p:cBhvr>
                      <p:to>
                        <p:strVal val="visible"/>
                      </p:to>
                    </p:set>
                    <p:animEffect transition="in" filter="wipe(left)">
                      <p:cBhvr>
                        <p:cTn dur="500"/>
                        <p:tgtEl>
                          <p:spTgt spid="59417"/>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59417"/>
                        </p:tgtEl>
                        <p:attrNameLst>
                          <p:attrName>style.visibility</p:attrName>
                        </p:attrNameLst>
                      </p:cBhvr>
                      <p:to>
                        <p:strVal val="visible"/>
                      </p:to>
                    </p:set>
                    <p:animEffect transition="in" filter="wipe(left)">
                      <p:cBhvr>
                        <p:cTn dur="500"/>
                        <p:tgtEl>
                          <p:spTgt spid="5941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59417"/>
                        </p:tgtEl>
                        <p:attrNameLst>
                          <p:attrName>style.visibility</p:attrName>
                        </p:attrNameLst>
                      </p:cBhvr>
                      <p:to>
                        <p:strVal val="visible"/>
                      </p:to>
                    </p:set>
                    <p:animEffect transition="in" filter="wipe(left)">
                      <p:cBhvr>
                        <p:cTn dur="500"/>
                        <p:tgtEl>
                          <p:spTgt spid="59417"/>
                        </p:tgtEl>
                      </p:cBhvr>
                    </p:animEffect>
                  </p:childTnLst>
                </p:cTn>
              </p:par>
            </p:tnLst>
          </p:tmpl>
        </p:tmplLst>
      </p:bldP>
    </p:bldLst>
  </p:timing>
  <p:hf sldNum="0" hdr="0" dt="0"/>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7A24723-4BC7-4C1C-8160-CBE6566C781E}"/>
              </a:ext>
            </a:extLst>
          </p:cNvPr>
          <p:cNvSpPr>
            <a:spLocks noGrp="1" noChangeArrowheads="1"/>
          </p:cNvSpPr>
          <p:nvPr>
            <p:ph type="ctrTitle"/>
          </p:nvPr>
        </p:nvSpPr>
        <p:spPr>
          <a:xfrm>
            <a:off x="684213" y="620713"/>
            <a:ext cx="7772400" cy="1857375"/>
          </a:xfrm>
        </p:spPr>
        <p:txBody>
          <a:bodyPr/>
          <a:lstStyle/>
          <a:p>
            <a:pPr eaLnBrk="1" hangingPunct="1">
              <a:defRPr/>
            </a:pPr>
            <a:r>
              <a:rPr lang="en-IE" altLang="en-US" b="1" dirty="0">
                <a:solidFill>
                  <a:srgbClr val="ECE974"/>
                </a:solidFill>
                <a:latin typeface="Trebuchet MS" panose="020B0603020202020204" pitchFamily="34" charset="0"/>
              </a:rPr>
              <a:t>Welcome </a:t>
            </a:r>
          </a:p>
        </p:txBody>
      </p:sp>
      <p:sp>
        <p:nvSpPr>
          <p:cNvPr id="2051" name="Rectangle 3">
            <a:extLst>
              <a:ext uri="{FF2B5EF4-FFF2-40B4-BE49-F238E27FC236}">
                <a16:creationId xmlns:a16="http://schemas.microsoft.com/office/drawing/2014/main" id="{7DE0485A-D3CC-4D3F-BE81-B42DB591F2DC}"/>
              </a:ext>
            </a:extLst>
          </p:cNvPr>
          <p:cNvSpPr>
            <a:spLocks noGrp="1" noChangeArrowheads="1"/>
          </p:cNvSpPr>
          <p:nvPr>
            <p:ph type="subTitle" idx="1"/>
          </p:nvPr>
        </p:nvSpPr>
        <p:spPr>
          <a:xfrm>
            <a:off x="1331913" y="2924274"/>
            <a:ext cx="6624637" cy="2520950"/>
          </a:xfrm>
        </p:spPr>
        <p:txBody>
          <a:bodyPr/>
          <a:lstStyle/>
          <a:p>
            <a:pPr eaLnBrk="1" hangingPunct="1">
              <a:lnSpc>
                <a:spcPct val="80000"/>
              </a:lnSpc>
              <a:defRPr/>
            </a:pPr>
            <a:r>
              <a:rPr lang="en-US" altLang="en-US" sz="3000" b="1" dirty="0">
                <a:latin typeface="Trebuchet MS" panose="020B0603020202020204" pitchFamily="34" charset="0"/>
              </a:rPr>
              <a:t>AN INTRODUCTION TO WORKING SAFELY WITH TRAUMA, DAY 1</a:t>
            </a:r>
          </a:p>
          <a:p>
            <a:pPr eaLnBrk="1" hangingPunct="1">
              <a:lnSpc>
                <a:spcPct val="80000"/>
              </a:lnSpc>
              <a:defRPr/>
            </a:pPr>
            <a:endParaRPr lang="en-US" altLang="en-US" sz="3000" b="1" dirty="0">
              <a:latin typeface="Trebuchet MS" panose="020B0603020202020204" pitchFamily="34" charset="0"/>
            </a:endParaRPr>
          </a:p>
          <a:p>
            <a:pPr eaLnBrk="1" hangingPunct="1">
              <a:lnSpc>
                <a:spcPct val="80000"/>
              </a:lnSpc>
              <a:defRPr/>
            </a:pPr>
            <a:r>
              <a:rPr lang="en-US" altLang="en-US" sz="3000" b="1" dirty="0">
                <a:latin typeface="Trebuchet MS" panose="020B0603020202020204" pitchFamily="34" charset="0"/>
              </a:rPr>
              <a:t>March 2022</a:t>
            </a:r>
          </a:p>
          <a:p>
            <a:pPr eaLnBrk="1" hangingPunct="1">
              <a:lnSpc>
                <a:spcPct val="80000"/>
              </a:lnSpc>
              <a:defRPr/>
            </a:pPr>
            <a:endParaRPr lang="en-US" altLang="en-US" sz="3000" b="1" dirty="0">
              <a:latin typeface="Trebuchet MS" panose="020B0603020202020204" pitchFamily="34" charset="0"/>
            </a:endParaRPr>
          </a:p>
          <a:p>
            <a:pPr eaLnBrk="1" hangingPunct="1">
              <a:lnSpc>
                <a:spcPct val="80000"/>
              </a:lnSpc>
              <a:defRPr/>
            </a:pPr>
            <a:r>
              <a:rPr lang="en-US" altLang="en-US" sz="3000" b="1" dirty="0">
                <a:latin typeface="Trebuchet MS" panose="020B0603020202020204" pitchFamily="34" charset="0"/>
              </a:rPr>
              <a:t>Patricia Allen-Garrett</a:t>
            </a:r>
          </a:p>
        </p:txBody>
      </p:sp>
      <p:sp>
        <p:nvSpPr>
          <p:cNvPr id="3" name="Footer Placeholder 2">
            <a:extLst>
              <a:ext uri="{FF2B5EF4-FFF2-40B4-BE49-F238E27FC236}">
                <a16:creationId xmlns:a16="http://schemas.microsoft.com/office/drawing/2014/main" id="{3970E010-ADEA-4A98-A575-710552B32615}"/>
              </a:ext>
            </a:extLst>
          </p:cNvPr>
          <p:cNvSpPr>
            <a:spLocks noGrp="1"/>
          </p:cNvSpPr>
          <p:nvPr>
            <p:ph type="ftr" sz="quarter" idx="11"/>
          </p:nvPr>
        </p:nvSpPr>
        <p:spPr>
          <a:xfrm>
            <a:off x="1979712" y="5776304"/>
            <a:ext cx="5400600" cy="921966"/>
          </a:xfrm>
        </p:spPr>
        <p:txBody>
          <a:bodyPr/>
          <a:lstStyle/>
          <a:p>
            <a:pPr>
              <a:defRPr/>
            </a:pPr>
            <a:r>
              <a:rPr lang="en-IE" sz="2000" b="1" dirty="0"/>
              <a:t>All rights reserved Patricia Allen-Garrett. Not for reproduction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3000" fill="hold"/>
                                        <p:tgtEl>
                                          <p:spTgt spid="2050"/>
                                        </p:tgtEl>
                                        <p:attrNameLst>
                                          <p:attrName>ppt_x</p:attrName>
                                        </p:attrNameLst>
                                      </p:cBhvr>
                                      <p:tavLst>
                                        <p:tav tm="0">
                                          <p:val>
                                            <p:strVal val="0-#ppt_w/2"/>
                                          </p:val>
                                        </p:tav>
                                        <p:tav tm="100000">
                                          <p:val>
                                            <p:strVal val="#ppt_x"/>
                                          </p:val>
                                        </p:tav>
                                      </p:tavLst>
                                    </p:anim>
                                    <p:anim calcmode="lin" valueType="num">
                                      <p:cBhvr additive="base">
                                        <p:cTn id="8" dur="30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6EEA9-1F8B-4A11-9E0E-4CDC82C8049B}"/>
              </a:ext>
            </a:extLst>
          </p:cNvPr>
          <p:cNvSpPr>
            <a:spLocks noGrp="1"/>
          </p:cNvSpPr>
          <p:nvPr>
            <p:ph type="title"/>
          </p:nvPr>
        </p:nvSpPr>
        <p:spPr>
          <a:xfrm>
            <a:off x="457200" y="277813"/>
            <a:ext cx="8229600" cy="936625"/>
          </a:xfrm>
        </p:spPr>
        <p:txBody>
          <a:bodyPr/>
          <a:lstStyle/>
          <a:p>
            <a:pPr>
              <a:defRPr/>
            </a:pPr>
            <a:r>
              <a:rPr lang="en-IE" dirty="0">
                <a:solidFill>
                  <a:srgbClr val="FFFF59"/>
                </a:solidFill>
                <a:latin typeface="Trebuchet MS" pitchFamily="34" charset="0"/>
              </a:rPr>
              <a:t>The Brain Architecture</a:t>
            </a:r>
            <a:endParaRPr lang="en-GB" dirty="0">
              <a:solidFill>
                <a:srgbClr val="FFFF59"/>
              </a:solidFill>
              <a:latin typeface="Trebuchet MS" pitchFamily="34" charset="0"/>
            </a:endParaRPr>
          </a:p>
        </p:txBody>
      </p:sp>
      <p:sp>
        <p:nvSpPr>
          <p:cNvPr id="3" name="Content Placeholder 2">
            <a:extLst>
              <a:ext uri="{FF2B5EF4-FFF2-40B4-BE49-F238E27FC236}">
                <a16:creationId xmlns:a16="http://schemas.microsoft.com/office/drawing/2014/main" id="{9075DDE5-99DB-42DA-8960-401D61E82D5A}"/>
              </a:ext>
            </a:extLst>
          </p:cNvPr>
          <p:cNvSpPr>
            <a:spLocks noGrp="1"/>
          </p:cNvSpPr>
          <p:nvPr>
            <p:ph idx="1"/>
          </p:nvPr>
        </p:nvSpPr>
        <p:spPr>
          <a:xfrm>
            <a:off x="428625" y="1071563"/>
            <a:ext cx="8229600" cy="6000750"/>
          </a:xfrm>
        </p:spPr>
        <p:txBody>
          <a:bodyPr/>
          <a:lstStyle/>
          <a:p>
            <a:pPr>
              <a:defRPr/>
            </a:pPr>
            <a:endParaRPr lang="en-IE" dirty="0"/>
          </a:p>
          <a:p>
            <a:pPr>
              <a:buFont typeface="Wingdings" pitchFamily="2" charset="2"/>
              <a:buNone/>
              <a:defRPr/>
            </a:pPr>
            <a:endParaRPr lang="en-GB" dirty="0"/>
          </a:p>
        </p:txBody>
      </p:sp>
      <p:sp>
        <p:nvSpPr>
          <p:cNvPr id="4" name="Oval 3">
            <a:extLst>
              <a:ext uri="{FF2B5EF4-FFF2-40B4-BE49-F238E27FC236}">
                <a16:creationId xmlns:a16="http://schemas.microsoft.com/office/drawing/2014/main" id="{28E94DDC-2758-4D81-A2F4-E13CC22C5CBC}"/>
              </a:ext>
            </a:extLst>
          </p:cNvPr>
          <p:cNvSpPr/>
          <p:nvPr/>
        </p:nvSpPr>
        <p:spPr>
          <a:xfrm>
            <a:off x="2627313" y="1484784"/>
            <a:ext cx="3357562" cy="4608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cxnSp>
        <p:nvCxnSpPr>
          <p:cNvPr id="14" name="Straight Connector 13">
            <a:extLst>
              <a:ext uri="{FF2B5EF4-FFF2-40B4-BE49-F238E27FC236}">
                <a16:creationId xmlns:a16="http://schemas.microsoft.com/office/drawing/2014/main" id="{F57FFE71-2C70-41A6-9486-6154A97C789B}"/>
              </a:ext>
            </a:extLst>
          </p:cNvPr>
          <p:cNvCxnSpPr/>
          <p:nvPr/>
        </p:nvCxnSpPr>
        <p:spPr>
          <a:xfrm>
            <a:off x="2643188" y="3500438"/>
            <a:ext cx="32861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DAF07CA-50AF-4EAD-891D-B912BA2436B8}"/>
              </a:ext>
            </a:extLst>
          </p:cNvPr>
          <p:cNvCxnSpPr/>
          <p:nvPr/>
        </p:nvCxnSpPr>
        <p:spPr>
          <a:xfrm>
            <a:off x="2786063" y="3000375"/>
            <a:ext cx="307181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FB92C65-B24C-40E3-AAA8-99ED93CB5ACF}"/>
              </a:ext>
            </a:extLst>
          </p:cNvPr>
          <p:cNvCxnSpPr/>
          <p:nvPr/>
        </p:nvCxnSpPr>
        <p:spPr>
          <a:xfrm>
            <a:off x="2714625" y="4429125"/>
            <a:ext cx="3143250"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272" name="TextBox 27"/>
          <p:cNvSpPr txBox="1">
            <a:spLocks noChangeArrowheads="1"/>
          </p:cNvSpPr>
          <p:nvPr/>
        </p:nvSpPr>
        <p:spPr bwMode="auto">
          <a:xfrm>
            <a:off x="2916238" y="2060575"/>
            <a:ext cx="2592387" cy="1006475"/>
          </a:xfrm>
          <a:prstGeom prst="rect">
            <a:avLst/>
          </a:prstGeom>
          <a:noFill/>
          <a:ln w="9525">
            <a:noFill/>
            <a:miter lim="800000"/>
            <a:headEnd/>
            <a:tailEnd/>
          </a:ln>
        </p:spPr>
        <p:txBody>
          <a:bodyPr>
            <a:spAutoFit/>
          </a:bodyPr>
          <a:lstStyle/>
          <a:p>
            <a:pPr algn="ctr" eaLnBrk="1" hangingPunct="1"/>
            <a:r>
              <a:rPr lang="en-IE" altLang="en-US" sz="3000" b="1"/>
              <a:t>Frontal/Neo Cortex</a:t>
            </a:r>
            <a:endParaRPr lang="en-GB" altLang="en-US" sz="3000" b="1"/>
          </a:p>
        </p:txBody>
      </p:sp>
      <p:sp>
        <p:nvSpPr>
          <p:cNvPr id="11273" name="TextBox 29"/>
          <p:cNvSpPr txBox="1">
            <a:spLocks noChangeArrowheads="1"/>
          </p:cNvSpPr>
          <p:nvPr/>
        </p:nvSpPr>
        <p:spPr bwMode="auto">
          <a:xfrm>
            <a:off x="2700338" y="3573463"/>
            <a:ext cx="3216275" cy="579437"/>
          </a:xfrm>
          <a:prstGeom prst="rect">
            <a:avLst/>
          </a:prstGeom>
          <a:noFill/>
          <a:ln w="9525">
            <a:noFill/>
            <a:miter lim="800000"/>
            <a:headEnd/>
            <a:tailEnd/>
          </a:ln>
        </p:spPr>
        <p:txBody>
          <a:bodyPr>
            <a:spAutoFit/>
          </a:bodyPr>
          <a:lstStyle/>
          <a:p>
            <a:pPr algn="ctr" eaLnBrk="1" hangingPunct="1"/>
            <a:r>
              <a:rPr lang="en-IE" altLang="en-US" sz="3200" b="1"/>
              <a:t>Limbic</a:t>
            </a:r>
            <a:r>
              <a:rPr lang="en-IE" altLang="en-US" sz="2600"/>
              <a:t> </a:t>
            </a:r>
            <a:r>
              <a:rPr lang="en-IE" altLang="en-US" sz="3200" b="1"/>
              <a:t>System</a:t>
            </a:r>
            <a:endParaRPr lang="en-GB" altLang="en-US" sz="3200" b="1"/>
          </a:p>
        </p:txBody>
      </p:sp>
      <p:sp>
        <p:nvSpPr>
          <p:cNvPr id="11274" name="TextBox 30"/>
          <p:cNvSpPr txBox="1">
            <a:spLocks noChangeArrowheads="1"/>
          </p:cNvSpPr>
          <p:nvPr/>
        </p:nvSpPr>
        <p:spPr bwMode="auto">
          <a:xfrm>
            <a:off x="2916238" y="4724400"/>
            <a:ext cx="2519362" cy="579438"/>
          </a:xfrm>
          <a:prstGeom prst="rect">
            <a:avLst/>
          </a:prstGeom>
          <a:noFill/>
          <a:ln w="9525">
            <a:noFill/>
            <a:miter lim="800000"/>
            <a:headEnd/>
            <a:tailEnd/>
          </a:ln>
        </p:spPr>
        <p:txBody>
          <a:bodyPr>
            <a:spAutoFit/>
          </a:bodyPr>
          <a:lstStyle/>
          <a:p>
            <a:pPr eaLnBrk="1" hangingPunct="1"/>
            <a:r>
              <a:rPr lang="en-IE" altLang="en-US" sz="3200" b="1"/>
              <a:t>Brain Stem</a:t>
            </a:r>
            <a:endParaRPr lang="en-GB" altLang="en-US" sz="3200" b="1"/>
          </a:p>
        </p:txBody>
      </p:sp>
      <p:sp>
        <p:nvSpPr>
          <p:cNvPr id="11275" name="TextBox 31"/>
          <p:cNvSpPr txBox="1">
            <a:spLocks noChangeArrowheads="1"/>
          </p:cNvSpPr>
          <p:nvPr/>
        </p:nvSpPr>
        <p:spPr bwMode="auto">
          <a:xfrm>
            <a:off x="142875" y="1928813"/>
            <a:ext cx="2643188" cy="2308324"/>
          </a:xfrm>
          <a:prstGeom prst="rect">
            <a:avLst/>
          </a:prstGeom>
          <a:noFill/>
          <a:ln w="9525">
            <a:noFill/>
            <a:miter lim="800000"/>
            <a:headEnd/>
            <a:tailEnd/>
          </a:ln>
        </p:spPr>
        <p:txBody>
          <a:bodyPr>
            <a:spAutoFit/>
          </a:bodyPr>
          <a:lstStyle/>
          <a:p>
            <a:pPr eaLnBrk="1" hangingPunct="1"/>
            <a:r>
              <a:rPr lang="en-IE" altLang="en-US" sz="2400" b="1" dirty="0"/>
              <a:t>Mammalian Brain/Limbic System</a:t>
            </a:r>
            <a:r>
              <a:rPr lang="en-IE" altLang="en-US" sz="2400" dirty="0"/>
              <a:t>: governs emotional and sensory memory, attachment  </a:t>
            </a:r>
            <a:endParaRPr lang="en-GB" altLang="en-US" sz="2400" dirty="0"/>
          </a:p>
        </p:txBody>
      </p:sp>
      <p:cxnSp>
        <p:nvCxnSpPr>
          <p:cNvPr id="35" name="Straight Arrow Connector 34">
            <a:extLst>
              <a:ext uri="{FF2B5EF4-FFF2-40B4-BE49-F238E27FC236}">
                <a16:creationId xmlns:a16="http://schemas.microsoft.com/office/drawing/2014/main" id="{FC3BBAD2-6A17-4062-BFE6-0E2B2F8D37EF}"/>
              </a:ext>
            </a:extLst>
          </p:cNvPr>
          <p:cNvCxnSpPr/>
          <p:nvPr/>
        </p:nvCxnSpPr>
        <p:spPr>
          <a:xfrm>
            <a:off x="2195513" y="3213100"/>
            <a:ext cx="1681162" cy="431800"/>
          </a:xfrm>
          <a:prstGeom prst="straightConnector1">
            <a:avLst/>
          </a:prstGeom>
          <a:ln w="38100">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277" name="TextBox 35"/>
          <p:cNvSpPr txBox="1">
            <a:spLocks noChangeArrowheads="1"/>
          </p:cNvSpPr>
          <p:nvPr/>
        </p:nvSpPr>
        <p:spPr bwMode="auto">
          <a:xfrm>
            <a:off x="6143625" y="1214438"/>
            <a:ext cx="2643188" cy="2870200"/>
          </a:xfrm>
          <a:prstGeom prst="rect">
            <a:avLst/>
          </a:prstGeom>
          <a:noFill/>
          <a:ln w="9525">
            <a:noFill/>
            <a:miter lim="800000"/>
            <a:headEnd/>
            <a:tailEnd/>
          </a:ln>
        </p:spPr>
        <p:txBody>
          <a:bodyPr>
            <a:spAutoFit/>
          </a:bodyPr>
          <a:lstStyle/>
          <a:p>
            <a:pPr eaLnBrk="1" hangingPunct="1"/>
            <a:r>
              <a:rPr lang="en-IE" altLang="en-US" sz="2600" b="1" dirty="0"/>
              <a:t>Homo </a:t>
            </a:r>
            <a:r>
              <a:rPr lang="en-IE" altLang="en-US" sz="2600" b="1" dirty="0" err="1"/>
              <a:t>Sapian</a:t>
            </a:r>
            <a:r>
              <a:rPr lang="en-IE" altLang="en-US" sz="2600" b="1" dirty="0"/>
              <a:t> Brain</a:t>
            </a:r>
            <a:r>
              <a:rPr lang="en-IE" altLang="en-US" sz="2600" dirty="0"/>
              <a:t>: governs regulatory abilities, cognitive &amp; executive functioning</a:t>
            </a:r>
            <a:endParaRPr lang="en-GB" altLang="en-US" sz="2600" dirty="0"/>
          </a:p>
        </p:txBody>
      </p:sp>
      <p:cxnSp>
        <p:nvCxnSpPr>
          <p:cNvPr id="37" name="Straight Arrow Connector 36">
            <a:extLst>
              <a:ext uri="{FF2B5EF4-FFF2-40B4-BE49-F238E27FC236}">
                <a16:creationId xmlns:a16="http://schemas.microsoft.com/office/drawing/2014/main" id="{604DB1F1-FB26-410C-8494-43677FCCEB03}"/>
              </a:ext>
            </a:extLst>
          </p:cNvPr>
          <p:cNvCxnSpPr/>
          <p:nvPr/>
        </p:nvCxnSpPr>
        <p:spPr>
          <a:xfrm rot="10800000" flipV="1">
            <a:off x="4929188" y="2214563"/>
            <a:ext cx="1285875" cy="428625"/>
          </a:xfrm>
          <a:prstGeom prst="straightConnector1">
            <a:avLst/>
          </a:prstGeom>
          <a:ln w="38100">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279" name="TextBox 40"/>
          <p:cNvSpPr txBox="1">
            <a:spLocks noChangeArrowheads="1"/>
          </p:cNvSpPr>
          <p:nvPr/>
        </p:nvSpPr>
        <p:spPr bwMode="auto">
          <a:xfrm>
            <a:off x="6286500" y="4214813"/>
            <a:ext cx="2643188" cy="2473325"/>
          </a:xfrm>
          <a:prstGeom prst="rect">
            <a:avLst/>
          </a:prstGeom>
          <a:noFill/>
          <a:ln w="9525">
            <a:noFill/>
            <a:miter lim="800000"/>
            <a:headEnd/>
            <a:tailEnd/>
          </a:ln>
        </p:spPr>
        <p:txBody>
          <a:bodyPr>
            <a:spAutoFit/>
          </a:bodyPr>
          <a:lstStyle/>
          <a:p>
            <a:pPr eaLnBrk="1" hangingPunct="1"/>
            <a:r>
              <a:rPr lang="en-IE" altLang="en-US" sz="2600" b="1"/>
              <a:t>Reptilian Brain: </a:t>
            </a:r>
            <a:r>
              <a:rPr lang="en-IE" altLang="en-US" sz="2600"/>
              <a:t>governs autonomic arousal, instinctive responses</a:t>
            </a:r>
            <a:endParaRPr lang="en-GB" altLang="en-US" sz="2600"/>
          </a:p>
        </p:txBody>
      </p:sp>
      <p:cxnSp>
        <p:nvCxnSpPr>
          <p:cNvPr id="42" name="Straight Arrow Connector 41"/>
          <p:cNvCxnSpPr>
            <a:cxnSpLocks noChangeShapeType="1"/>
            <a:stCxn id="11279" idx="1"/>
          </p:cNvCxnSpPr>
          <p:nvPr/>
        </p:nvCxnSpPr>
        <p:spPr bwMode="auto">
          <a:xfrm flipH="1" flipV="1">
            <a:off x="5286375" y="5143500"/>
            <a:ext cx="1000125" cy="307975"/>
          </a:xfrm>
          <a:prstGeom prst="straightConnector1">
            <a:avLst/>
          </a:prstGeom>
          <a:noFill/>
          <a:ln w="38100" algn="ctr">
            <a:solidFill>
              <a:schemeClr val="tx1"/>
            </a:solidFill>
            <a:round/>
            <a:headEnd/>
            <a:tailEnd type="arrow" w="med" len="med"/>
          </a:ln>
          <a:effectLst>
            <a:outerShdw dist="38100" dir="2700000" algn="tl" rotWithShape="0">
              <a:srgbClr val="000000">
                <a:alpha val="39998"/>
              </a:srgbClr>
            </a:outerShdw>
          </a:effectLst>
        </p:spPr>
      </p:cxnSp>
      <p:sp>
        <p:nvSpPr>
          <p:cNvPr id="6" name="Footer Placeholder 5">
            <a:extLst>
              <a:ext uri="{FF2B5EF4-FFF2-40B4-BE49-F238E27FC236}">
                <a16:creationId xmlns:a16="http://schemas.microsoft.com/office/drawing/2014/main" id="{8E40FEB1-D4DB-4F6E-9542-D817894170F5}"/>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1272"/>
                                        </p:tgtEl>
                                        <p:attrNameLst>
                                          <p:attrName>style.visibility</p:attrName>
                                        </p:attrNameLst>
                                      </p:cBhvr>
                                      <p:to>
                                        <p:strVal val="visible"/>
                                      </p:to>
                                    </p:set>
                                    <p:anim calcmode="lin" valueType="num">
                                      <p:cBhvr additive="base">
                                        <p:cTn id="23" dur="1000" fill="hold"/>
                                        <p:tgtEl>
                                          <p:spTgt spid="11272"/>
                                        </p:tgtEl>
                                        <p:attrNameLst>
                                          <p:attrName>ppt_x</p:attrName>
                                        </p:attrNameLst>
                                      </p:cBhvr>
                                      <p:tavLst>
                                        <p:tav tm="0">
                                          <p:val>
                                            <p:strVal val="0-#ppt_w/2"/>
                                          </p:val>
                                        </p:tav>
                                        <p:tav tm="100000">
                                          <p:val>
                                            <p:strVal val="#ppt_x"/>
                                          </p:val>
                                        </p:tav>
                                      </p:tavLst>
                                    </p:anim>
                                    <p:anim calcmode="lin" valueType="num">
                                      <p:cBhvr additive="base">
                                        <p:cTn id="24" dur="1000" fill="hold"/>
                                        <p:tgtEl>
                                          <p:spTgt spid="11272"/>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childTnLst>
                                    <p:set>
                                      <p:cBhvr>
                                        <p:cTn id="28" dur="1" fill="hold">
                                          <p:stCondLst>
                                            <p:cond delay="0"/>
                                          </p:stCondLst>
                                        </p:cTn>
                                        <p:tgtEl>
                                          <p:spTgt spid="37"/>
                                        </p:tgtEl>
                                        <p:attrNameLst>
                                          <p:attrName>style.visibility</p:attrName>
                                        </p:attrNameLst>
                                      </p:cBhvr>
                                      <p:to>
                                        <p:strVal val="visible"/>
                                      </p:to>
                                    </p:set>
                                    <p:anim calcmode="lin" valueType="num">
                                      <p:cBhvr additive="base">
                                        <p:cTn id="29" dur="500" fill="hold"/>
                                        <p:tgtEl>
                                          <p:spTgt spid="37"/>
                                        </p:tgtEl>
                                        <p:attrNameLst>
                                          <p:attrName>ppt_x</p:attrName>
                                        </p:attrNameLst>
                                      </p:cBhvr>
                                      <p:tavLst>
                                        <p:tav tm="0">
                                          <p:val>
                                            <p:strVal val="0-#ppt_w/2"/>
                                          </p:val>
                                        </p:tav>
                                        <p:tav tm="100000">
                                          <p:val>
                                            <p:strVal val="#ppt_x"/>
                                          </p:val>
                                        </p:tav>
                                      </p:tavLst>
                                    </p:anim>
                                    <p:anim calcmode="lin" valueType="num">
                                      <p:cBhvr additive="base">
                                        <p:cTn id="30"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1277"/>
                                        </p:tgtEl>
                                        <p:attrNameLst>
                                          <p:attrName>style.visibility</p:attrName>
                                        </p:attrNameLst>
                                      </p:cBhvr>
                                      <p:to>
                                        <p:strVal val="visible"/>
                                      </p:to>
                                    </p:set>
                                    <p:anim calcmode="lin" valueType="num">
                                      <p:cBhvr additive="base">
                                        <p:cTn id="35" dur="1000" fill="hold"/>
                                        <p:tgtEl>
                                          <p:spTgt spid="11277"/>
                                        </p:tgtEl>
                                        <p:attrNameLst>
                                          <p:attrName>ppt_x</p:attrName>
                                        </p:attrNameLst>
                                      </p:cBhvr>
                                      <p:tavLst>
                                        <p:tav tm="0">
                                          <p:val>
                                            <p:strVal val="0-#ppt_w/2"/>
                                          </p:val>
                                        </p:tav>
                                        <p:tav tm="100000">
                                          <p:val>
                                            <p:strVal val="#ppt_x"/>
                                          </p:val>
                                        </p:tav>
                                      </p:tavLst>
                                    </p:anim>
                                    <p:anim calcmode="lin" valueType="num">
                                      <p:cBhvr additive="base">
                                        <p:cTn id="36" dur="1000" fill="hold"/>
                                        <p:tgtEl>
                                          <p:spTgt spid="11277"/>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11273"/>
                                        </p:tgtEl>
                                        <p:attrNameLst>
                                          <p:attrName>style.visibility</p:attrName>
                                        </p:attrNameLst>
                                      </p:cBhvr>
                                      <p:to>
                                        <p:strVal val="visible"/>
                                      </p:to>
                                    </p:set>
                                    <p:anim calcmode="lin" valueType="num">
                                      <p:cBhvr additive="base">
                                        <p:cTn id="41" dur="1000" fill="hold"/>
                                        <p:tgtEl>
                                          <p:spTgt spid="11273"/>
                                        </p:tgtEl>
                                        <p:attrNameLst>
                                          <p:attrName>ppt_x</p:attrName>
                                        </p:attrNameLst>
                                      </p:cBhvr>
                                      <p:tavLst>
                                        <p:tav tm="0">
                                          <p:val>
                                            <p:strVal val="0-#ppt_w/2"/>
                                          </p:val>
                                        </p:tav>
                                        <p:tav tm="100000">
                                          <p:val>
                                            <p:strVal val="#ppt_x"/>
                                          </p:val>
                                        </p:tav>
                                      </p:tavLst>
                                    </p:anim>
                                    <p:anim calcmode="lin" valueType="num">
                                      <p:cBhvr additive="base">
                                        <p:cTn id="42" dur="1000" fill="hold"/>
                                        <p:tgtEl>
                                          <p:spTgt spid="11273"/>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1275"/>
                                        </p:tgtEl>
                                        <p:attrNameLst>
                                          <p:attrName>style.visibility</p:attrName>
                                        </p:attrNameLst>
                                      </p:cBhvr>
                                      <p:to>
                                        <p:strVal val="visible"/>
                                      </p:to>
                                    </p:set>
                                    <p:anim calcmode="lin" valueType="num">
                                      <p:cBhvr additive="base">
                                        <p:cTn id="47" dur="1000" fill="hold"/>
                                        <p:tgtEl>
                                          <p:spTgt spid="11275"/>
                                        </p:tgtEl>
                                        <p:attrNameLst>
                                          <p:attrName>ppt_x</p:attrName>
                                        </p:attrNameLst>
                                      </p:cBhvr>
                                      <p:tavLst>
                                        <p:tav tm="0">
                                          <p:val>
                                            <p:strVal val="0-#ppt_w/2"/>
                                          </p:val>
                                        </p:tav>
                                        <p:tav tm="100000">
                                          <p:val>
                                            <p:strVal val="#ppt_x"/>
                                          </p:val>
                                        </p:tav>
                                      </p:tavLst>
                                    </p:anim>
                                    <p:anim calcmode="lin" valueType="num">
                                      <p:cBhvr additive="base">
                                        <p:cTn id="48" dur="1000" fill="hold"/>
                                        <p:tgtEl>
                                          <p:spTgt spid="11275"/>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35"/>
                                        </p:tgtEl>
                                        <p:attrNameLst>
                                          <p:attrName>style.visibility</p:attrName>
                                        </p:attrNameLst>
                                      </p:cBhvr>
                                      <p:to>
                                        <p:strVal val="visible"/>
                                      </p:to>
                                    </p:set>
                                    <p:anim calcmode="lin" valueType="num">
                                      <p:cBhvr additive="base">
                                        <p:cTn id="53" dur="500" fill="hold"/>
                                        <p:tgtEl>
                                          <p:spTgt spid="35"/>
                                        </p:tgtEl>
                                        <p:attrNameLst>
                                          <p:attrName>ppt_x</p:attrName>
                                        </p:attrNameLst>
                                      </p:cBhvr>
                                      <p:tavLst>
                                        <p:tav tm="0">
                                          <p:val>
                                            <p:strVal val="#ppt_x"/>
                                          </p:val>
                                        </p:tav>
                                        <p:tav tm="100000">
                                          <p:val>
                                            <p:strVal val="#ppt_x"/>
                                          </p:val>
                                        </p:tav>
                                      </p:tavLst>
                                    </p:anim>
                                    <p:anim calcmode="lin" valueType="num">
                                      <p:cBhvr additive="base">
                                        <p:cTn id="5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11274"/>
                                        </p:tgtEl>
                                        <p:attrNameLst>
                                          <p:attrName>style.visibility</p:attrName>
                                        </p:attrNameLst>
                                      </p:cBhvr>
                                      <p:to>
                                        <p:strVal val="visible"/>
                                      </p:to>
                                    </p:set>
                                    <p:anim calcmode="lin" valueType="num">
                                      <p:cBhvr additive="base">
                                        <p:cTn id="59" dur="1000" fill="hold"/>
                                        <p:tgtEl>
                                          <p:spTgt spid="11274"/>
                                        </p:tgtEl>
                                        <p:attrNameLst>
                                          <p:attrName>ppt_x</p:attrName>
                                        </p:attrNameLst>
                                      </p:cBhvr>
                                      <p:tavLst>
                                        <p:tav tm="0">
                                          <p:val>
                                            <p:strVal val="0-#ppt_w/2"/>
                                          </p:val>
                                        </p:tav>
                                        <p:tav tm="100000">
                                          <p:val>
                                            <p:strVal val="#ppt_x"/>
                                          </p:val>
                                        </p:tav>
                                      </p:tavLst>
                                    </p:anim>
                                    <p:anim calcmode="lin" valueType="num">
                                      <p:cBhvr additive="base">
                                        <p:cTn id="60" dur="1000" fill="hold"/>
                                        <p:tgtEl>
                                          <p:spTgt spid="11274"/>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8" fill="hold" nodeType="clickEffect">
                                  <p:stCondLst>
                                    <p:cond delay="0"/>
                                  </p:stCondLst>
                                  <p:childTnLst>
                                    <p:set>
                                      <p:cBhvr>
                                        <p:cTn id="64" dur="1" fill="hold">
                                          <p:stCondLst>
                                            <p:cond delay="0"/>
                                          </p:stCondLst>
                                        </p:cTn>
                                        <p:tgtEl>
                                          <p:spTgt spid="42"/>
                                        </p:tgtEl>
                                        <p:attrNameLst>
                                          <p:attrName>style.visibility</p:attrName>
                                        </p:attrNameLst>
                                      </p:cBhvr>
                                      <p:to>
                                        <p:strVal val="visible"/>
                                      </p:to>
                                    </p:set>
                                    <p:anim calcmode="lin" valueType="num">
                                      <p:cBhvr additive="base">
                                        <p:cTn id="65" dur="1000" fill="hold"/>
                                        <p:tgtEl>
                                          <p:spTgt spid="42"/>
                                        </p:tgtEl>
                                        <p:attrNameLst>
                                          <p:attrName>ppt_x</p:attrName>
                                        </p:attrNameLst>
                                      </p:cBhvr>
                                      <p:tavLst>
                                        <p:tav tm="0">
                                          <p:val>
                                            <p:strVal val="0-#ppt_w/2"/>
                                          </p:val>
                                        </p:tav>
                                        <p:tav tm="100000">
                                          <p:val>
                                            <p:strVal val="#ppt_x"/>
                                          </p:val>
                                        </p:tav>
                                      </p:tavLst>
                                    </p:anim>
                                    <p:anim calcmode="lin" valueType="num">
                                      <p:cBhvr additive="base">
                                        <p:cTn id="66" dur="10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11279"/>
                                        </p:tgtEl>
                                        <p:attrNameLst>
                                          <p:attrName>style.visibility</p:attrName>
                                        </p:attrNameLst>
                                      </p:cBhvr>
                                      <p:to>
                                        <p:strVal val="visible"/>
                                      </p:to>
                                    </p:set>
                                    <p:anim calcmode="lin" valueType="num">
                                      <p:cBhvr additive="base">
                                        <p:cTn id="71" dur="1000" fill="hold"/>
                                        <p:tgtEl>
                                          <p:spTgt spid="11279"/>
                                        </p:tgtEl>
                                        <p:attrNameLst>
                                          <p:attrName>ppt_x</p:attrName>
                                        </p:attrNameLst>
                                      </p:cBhvr>
                                      <p:tavLst>
                                        <p:tav tm="0">
                                          <p:val>
                                            <p:strVal val="0-#ppt_w/2"/>
                                          </p:val>
                                        </p:tav>
                                        <p:tav tm="100000">
                                          <p:val>
                                            <p:strVal val="#ppt_x"/>
                                          </p:val>
                                        </p:tav>
                                      </p:tavLst>
                                    </p:anim>
                                    <p:anim calcmode="lin" valueType="num">
                                      <p:cBhvr additive="base">
                                        <p:cTn id="72" dur="1000" fill="hold"/>
                                        <p:tgtEl>
                                          <p:spTgt spid="112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11272" grpId="0"/>
      <p:bldP spid="11273" grpId="0"/>
      <p:bldP spid="11274" grpId="0"/>
      <p:bldP spid="11275" grpId="0"/>
      <p:bldP spid="11277" grpId="0"/>
      <p:bldP spid="1127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9F817632-CE00-4DC3-9DD3-015969B69634}"/>
              </a:ext>
            </a:extLst>
          </p:cNvPr>
          <p:cNvSpPr>
            <a:spLocks noChangeArrowheads="1"/>
          </p:cNvSpPr>
          <p:nvPr/>
        </p:nvSpPr>
        <p:spPr bwMode="auto">
          <a:xfrm>
            <a:off x="468313" y="0"/>
            <a:ext cx="8229600"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lgn="ctr" eaLnBrk="0" hangingPunct="0">
              <a:defRPr sz="4200">
                <a:solidFill>
                  <a:schemeClr val="tx2"/>
                </a:solidFill>
                <a:latin typeface="Tahoma" panose="020B0604030504040204" pitchFamily="34" charset="0"/>
                <a:cs typeface="Arial" panose="020B0604020202020204" pitchFamily="34" charset="0"/>
              </a:defRPr>
            </a:lvl1pPr>
            <a:lvl2pPr algn="ctr" eaLnBrk="0" hangingPunct="0">
              <a:defRPr sz="4200">
                <a:solidFill>
                  <a:schemeClr val="tx2"/>
                </a:solidFill>
                <a:latin typeface="Tahoma" panose="020B0604030504040204" pitchFamily="34" charset="0"/>
                <a:cs typeface="Arial" panose="020B0604020202020204" pitchFamily="34" charset="0"/>
              </a:defRPr>
            </a:lvl2pPr>
            <a:lvl3pPr algn="ctr" eaLnBrk="0" hangingPunct="0">
              <a:defRPr sz="4200">
                <a:solidFill>
                  <a:schemeClr val="tx2"/>
                </a:solidFill>
                <a:latin typeface="Tahoma" panose="020B0604030504040204" pitchFamily="34" charset="0"/>
                <a:cs typeface="Arial" panose="020B0604020202020204" pitchFamily="34" charset="0"/>
              </a:defRPr>
            </a:lvl3pPr>
            <a:lvl4pPr algn="ctr" eaLnBrk="0" hangingPunct="0">
              <a:defRPr sz="4200">
                <a:solidFill>
                  <a:schemeClr val="tx2"/>
                </a:solidFill>
                <a:latin typeface="Tahoma" panose="020B0604030504040204" pitchFamily="34" charset="0"/>
                <a:cs typeface="Arial" panose="020B0604020202020204" pitchFamily="34" charset="0"/>
              </a:defRPr>
            </a:lvl4pPr>
            <a:lvl5pPr algn="ctr" eaLnBrk="0" hangingPunct="0">
              <a:defRPr sz="4200">
                <a:solidFill>
                  <a:schemeClr val="tx2"/>
                </a:solidFill>
                <a:latin typeface="Tahoma" panose="020B0604030504040204" pitchFamily="34" charset="0"/>
                <a:cs typeface="Arial" panose="020B0604020202020204" pitchFamily="34" charset="0"/>
              </a:defRPr>
            </a:lvl5pPr>
            <a:lvl6pPr marL="4572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6pPr>
            <a:lvl7pPr marL="9144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7pPr>
            <a:lvl8pPr marL="13716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8pPr>
            <a:lvl9pPr marL="18288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9pPr>
          </a:lstStyle>
          <a:p>
            <a:pPr>
              <a:defRPr/>
            </a:pPr>
            <a:r>
              <a:rPr lang="en-IE" altLang="en-US" b="1" dirty="0">
                <a:solidFill>
                  <a:srgbClr val="FFFF59"/>
                </a:solidFill>
                <a:effectLst>
                  <a:outerShdw blurRad="38100" dist="38100" dir="2700000" algn="tl">
                    <a:srgbClr val="000000"/>
                  </a:outerShdw>
                </a:effectLst>
                <a:latin typeface="Trebuchet MS" panose="020B0603020202020204" pitchFamily="34" charset="0"/>
              </a:rPr>
              <a:t>The Brain Architecture Cont’d</a:t>
            </a:r>
          </a:p>
        </p:txBody>
      </p:sp>
      <p:sp>
        <p:nvSpPr>
          <p:cNvPr id="180229" name="Rectangle 3"/>
          <p:cNvSpPr>
            <a:spLocks noChangeArrowheads="1"/>
          </p:cNvSpPr>
          <p:nvPr/>
        </p:nvSpPr>
        <p:spPr bwMode="auto">
          <a:xfrm>
            <a:off x="395288" y="836613"/>
            <a:ext cx="8713787" cy="5876925"/>
          </a:xfrm>
          <a:prstGeom prst="rect">
            <a:avLst/>
          </a:prstGeom>
          <a:noFill/>
          <a:ln w="9525">
            <a:noFill/>
            <a:miter lim="800000"/>
            <a:headEnd/>
            <a:tailEnd/>
          </a:ln>
        </p:spPr>
        <p:txBody>
          <a:bodyPr/>
          <a:lstStyle/>
          <a:p>
            <a:pPr marL="609600" indent="-609600">
              <a:lnSpc>
                <a:spcPct val="90000"/>
              </a:lnSpc>
              <a:spcBef>
                <a:spcPct val="20000"/>
              </a:spcBef>
              <a:buClr>
                <a:schemeClr val="hlink"/>
              </a:buClr>
              <a:buSzPct val="80000"/>
              <a:buFont typeface="Wingdings" pitchFamily="2" charset="2"/>
              <a:buChar char="l"/>
            </a:pPr>
            <a:r>
              <a:rPr lang="en-IE" altLang="en-US" sz="3200" b="1">
                <a:latin typeface="Trebuchet MS" pitchFamily="34" charset="0"/>
              </a:rPr>
              <a:t>So its like having 3 minds in one brain with different knowledge coming from each -</a:t>
            </a:r>
          </a:p>
          <a:p>
            <a:pPr marL="609600" indent="-609600">
              <a:lnSpc>
                <a:spcPct val="90000"/>
              </a:lnSpc>
              <a:spcBef>
                <a:spcPct val="20000"/>
              </a:spcBef>
              <a:buClr>
                <a:schemeClr val="hlink"/>
              </a:buClr>
              <a:buSzPct val="80000"/>
              <a:buFont typeface="Wingdings" pitchFamily="2" charset="2"/>
              <a:buChar char="Ø"/>
            </a:pPr>
            <a:r>
              <a:rPr lang="en-IE" altLang="en-US" sz="3200" b="1">
                <a:latin typeface="Trebuchet MS" pitchFamily="34" charset="0"/>
              </a:rPr>
              <a:t>Neo/Frontal cortex manages declarative knowledge (Factual knowledge);</a:t>
            </a:r>
          </a:p>
          <a:p>
            <a:pPr marL="609600" indent="-609600">
              <a:lnSpc>
                <a:spcPct val="90000"/>
              </a:lnSpc>
              <a:spcBef>
                <a:spcPct val="20000"/>
              </a:spcBef>
              <a:buClr>
                <a:schemeClr val="hlink"/>
              </a:buClr>
              <a:buSzPct val="80000"/>
              <a:buFont typeface="Wingdings" pitchFamily="2" charset="2"/>
              <a:buChar char="Ø"/>
            </a:pPr>
            <a:r>
              <a:rPr lang="en-IE" altLang="en-US" sz="3200" b="1">
                <a:latin typeface="Trebuchet MS" pitchFamily="34" charset="0"/>
              </a:rPr>
              <a:t>Limbic brain manages subjective &amp; emotional responses;</a:t>
            </a:r>
          </a:p>
          <a:p>
            <a:pPr marL="609600" indent="-609600">
              <a:lnSpc>
                <a:spcPct val="90000"/>
              </a:lnSpc>
              <a:spcBef>
                <a:spcPct val="20000"/>
              </a:spcBef>
              <a:buClr>
                <a:schemeClr val="hlink"/>
              </a:buClr>
              <a:buSzPct val="80000"/>
              <a:buFont typeface="Wingdings" pitchFamily="2" charset="2"/>
              <a:buChar char="Ø"/>
            </a:pPr>
            <a:r>
              <a:rPr lang="en-IE" altLang="en-US" sz="3200" b="1">
                <a:latin typeface="Trebuchet MS" pitchFamily="34" charset="0"/>
              </a:rPr>
              <a:t>Reptilian – manages action &amp; survival tendencies;</a:t>
            </a:r>
          </a:p>
          <a:p>
            <a:pPr marL="609600" indent="-609600">
              <a:lnSpc>
                <a:spcPct val="90000"/>
              </a:lnSpc>
              <a:spcBef>
                <a:spcPct val="20000"/>
              </a:spcBef>
              <a:buClr>
                <a:schemeClr val="hlink"/>
              </a:buClr>
              <a:buSzPct val="80000"/>
              <a:buFont typeface="Wingdings" pitchFamily="2" charset="2"/>
              <a:buChar char="Ø"/>
            </a:pPr>
            <a:r>
              <a:rPr lang="en-IE" altLang="en-US" sz="3200" b="1">
                <a:latin typeface="Trebuchet MS" pitchFamily="34" charset="0"/>
                <a:sym typeface="Wingdings 3" pitchFamily="18" charset="2"/>
              </a:rPr>
              <a:t> 3 levels of brain architecture roughly compare with our 3 levels of information processing</a:t>
            </a:r>
          </a:p>
          <a:p>
            <a:pPr marL="609600" indent="-609600">
              <a:lnSpc>
                <a:spcPct val="90000"/>
              </a:lnSpc>
              <a:spcBef>
                <a:spcPct val="20000"/>
              </a:spcBef>
              <a:buClr>
                <a:schemeClr val="hlink"/>
              </a:buClr>
              <a:buSzPct val="80000"/>
              <a:buFont typeface="Wingdings" pitchFamily="2" charset="2"/>
              <a:buChar char="Ø"/>
            </a:pPr>
            <a:endParaRPr lang="en-IE" altLang="en-US" sz="3200" b="1">
              <a:latin typeface="Trebuchet MS" pitchFamily="34" charset="0"/>
            </a:endParaRPr>
          </a:p>
        </p:txBody>
      </p:sp>
      <p:sp>
        <p:nvSpPr>
          <p:cNvPr id="3" name="Footer Placeholder 2">
            <a:extLst>
              <a:ext uri="{FF2B5EF4-FFF2-40B4-BE49-F238E27FC236}">
                <a16:creationId xmlns:a16="http://schemas.microsoft.com/office/drawing/2014/main" id="{E0FA326C-215E-4572-B5FC-AAD9F4636990}"/>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022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nodeType="clickEffect">
                                  <p:stCondLst>
                                    <p:cond delay="0"/>
                                  </p:stCondLst>
                                  <p:childTnLst>
                                    <p:set>
                                      <p:cBhvr>
                                        <p:cTn id="10" dur="1" fill="hold">
                                          <p:stCondLst>
                                            <p:cond delay="0"/>
                                          </p:stCondLst>
                                        </p:cTn>
                                        <p:tgtEl>
                                          <p:spTgt spid="180229">
                                            <p:txEl>
                                              <p:pRg st="1" end="1"/>
                                            </p:txEl>
                                          </p:spTgt>
                                        </p:tgtEl>
                                        <p:attrNameLst>
                                          <p:attrName>style.visibility</p:attrName>
                                        </p:attrNameLst>
                                      </p:cBhvr>
                                      <p:to>
                                        <p:strVal val="visible"/>
                                      </p:to>
                                    </p:set>
                                    <p:animEffect transition="in" filter="slide(fromBottom)">
                                      <p:cBhvr>
                                        <p:cTn id="11" dur="500"/>
                                        <p:tgtEl>
                                          <p:spTgt spid="180229">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4" fill="hold" nodeType="clickEffect">
                                  <p:stCondLst>
                                    <p:cond delay="0"/>
                                  </p:stCondLst>
                                  <p:childTnLst>
                                    <p:set>
                                      <p:cBhvr>
                                        <p:cTn id="15" dur="1" fill="hold">
                                          <p:stCondLst>
                                            <p:cond delay="0"/>
                                          </p:stCondLst>
                                        </p:cTn>
                                        <p:tgtEl>
                                          <p:spTgt spid="180229">
                                            <p:txEl>
                                              <p:pRg st="2" end="2"/>
                                            </p:txEl>
                                          </p:spTgt>
                                        </p:tgtEl>
                                        <p:attrNameLst>
                                          <p:attrName>style.visibility</p:attrName>
                                        </p:attrNameLst>
                                      </p:cBhvr>
                                      <p:to>
                                        <p:strVal val="visible"/>
                                      </p:to>
                                    </p:set>
                                    <p:animEffect transition="in" filter="slide(fromBottom)">
                                      <p:cBhvr>
                                        <p:cTn id="16" dur="500"/>
                                        <p:tgtEl>
                                          <p:spTgt spid="180229">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4" fill="hold" nodeType="clickEffect">
                                  <p:stCondLst>
                                    <p:cond delay="0"/>
                                  </p:stCondLst>
                                  <p:childTnLst>
                                    <p:set>
                                      <p:cBhvr>
                                        <p:cTn id="20" dur="1" fill="hold">
                                          <p:stCondLst>
                                            <p:cond delay="0"/>
                                          </p:stCondLst>
                                        </p:cTn>
                                        <p:tgtEl>
                                          <p:spTgt spid="180229">
                                            <p:txEl>
                                              <p:pRg st="3" end="3"/>
                                            </p:txEl>
                                          </p:spTgt>
                                        </p:tgtEl>
                                        <p:attrNameLst>
                                          <p:attrName>style.visibility</p:attrName>
                                        </p:attrNameLst>
                                      </p:cBhvr>
                                      <p:to>
                                        <p:strVal val="visible"/>
                                      </p:to>
                                    </p:set>
                                    <p:animEffect transition="in" filter="slide(fromBottom)">
                                      <p:cBhvr>
                                        <p:cTn id="21" dur="500"/>
                                        <p:tgtEl>
                                          <p:spTgt spid="180229">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180229">
                                            <p:txEl>
                                              <p:pRg st="4" end="4"/>
                                            </p:txEl>
                                          </p:spTgt>
                                        </p:tgtEl>
                                        <p:attrNameLst>
                                          <p:attrName>style.visibility</p:attrName>
                                        </p:attrNameLst>
                                      </p:cBhvr>
                                      <p:to>
                                        <p:strVal val="visible"/>
                                      </p:to>
                                    </p:set>
                                    <p:animEffect transition="in" filter="blinds(horizontal)">
                                      <p:cBhvr>
                                        <p:cTn id="26" dur="500"/>
                                        <p:tgtEl>
                                          <p:spTgt spid="1802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04A433F8-C0DC-44BE-A4B1-EF912D4BF8D8}"/>
              </a:ext>
            </a:extLst>
          </p:cNvPr>
          <p:cNvSpPr>
            <a:spLocks noChangeArrowheads="1"/>
          </p:cNvSpPr>
          <p:nvPr/>
        </p:nvSpPr>
        <p:spPr bwMode="auto">
          <a:xfrm>
            <a:off x="468313" y="0"/>
            <a:ext cx="84963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lgn="ctr" eaLnBrk="0" hangingPunct="0">
              <a:defRPr sz="4200">
                <a:solidFill>
                  <a:schemeClr val="tx2"/>
                </a:solidFill>
                <a:latin typeface="Tahoma" panose="020B0604030504040204" pitchFamily="34" charset="0"/>
                <a:cs typeface="Arial" panose="020B0604020202020204" pitchFamily="34" charset="0"/>
              </a:defRPr>
            </a:lvl1pPr>
            <a:lvl2pPr algn="ctr" eaLnBrk="0" hangingPunct="0">
              <a:defRPr sz="4200">
                <a:solidFill>
                  <a:schemeClr val="tx2"/>
                </a:solidFill>
                <a:latin typeface="Tahoma" panose="020B0604030504040204" pitchFamily="34" charset="0"/>
                <a:cs typeface="Arial" panose="020B0604020202020204" pitchFamily="34" charset="0"/>
              </a:defRPr>
            </a:lvl2pPr>
            <a:lvl3pPr algn="ctr" eaLnBrk="0" hangingPunct="0">
              <a:defRPr sz="4200">
                <a:solidFill>
                  <a:schemeClr val="tx2"/>
                </a:solidFill>
                <a:latin typeface="Tahoma" panose="020B0604030504040204" pitchFamily="34" charset="0"/>
                <a:cs typeface="Arial" panose="020B0604020202020204" pitchFamily="34" charset="0"/>
              </a:defRPr>
            </a:lvl3pPr>
            <a:lvl4pPr algn="ctr" eaLnBrk="0" hangingPunct="0">
              <a:defRPr sz="4200">
                <a:solidFill>
                  <a:schemeClr val="tx2"/>
                </a:solidFill>
                <a:latin typeface="Tahoma" panose="020B0604030504040204" pitchFamily="34" charset="0"/>
                <a:cs typeface="Arial" panose="020B0604020202020204" pitchFamily="34" charset="0"/>
              </a:defRPr>
            </a:lvl4pPr>
            <a:lvl5pPr algn="ctr" eaLnBrk="0" hangingPunct="0">
              <a:defRPr sz="4200">
                <a:solidFill>
                  <a:schemeClr val="tx2"/>
                </a:solidFill>
                <a:latin typeface="Tahoma" panose="020B0604030504040204" pitchFamily="34" charset="0"/>
                <a:cs typeface="Arial" panose="020B0604020202020204" pitchFamily="34" charset="0"/>
              </a:defRPr>
            </a:lvl5pPr>
            <a:lvl6pPr marL="4572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6pPr>
            <a:lvl7pPr marL="9144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7pPr>
            <a:lvl8pPr marL="13716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8pPr>
            <a:lvl9pPr marL="18288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9pPr>
          </a:lstStyle>
          <a:p>
            <a:pPr>
              <a:defRPr/>
            </a:pPr>
            <a:r>
              <a:rPr lang="en-IE" altLang="en-US" sz="3600" b="1" dirty="0">
                <a:solidFill>
                  <a:srgbClr val="FFFF59"/>
                </a:solidFill>
                <a:effectLst>
                  <a:outerShdw blurRad="38100" dist="38100" dir="2700000" algn="tl">
                    <a:srgbClr val="000000"/>
                  </a:outerShdw>
                </a:effectLst>
                <a:latin typeface="Trebuchet MS" panose="020B0603020202020204" pitchFamily="34" charset="0"/>
              </a:rPr>
              <a:t>Hierarchy of Information Processing</a:t>
            </a:r>
          </a:p>
        </p:txBody>
      </p:sp>
      <p:sp>
        <p:nvSpPr>
          <p:cNvPr id="181251" name="Rectangle 3"/>
          <p:cNvSpPr>
            <a:spLocks noChangeArrowheads="1"/>
          </p:cNvSpPr>
          <p:nvPr/>
        </p:nvSpPr>
        <p:spPr bwMode="auto">
          <a:xfrm>
            <a:off x="179387" y="1196975"/>
            <a:ext cx="8785226" cy="5661025"/>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80000"/>
              <a:buFont typeface="Wingdings" pitchFamily="2" charset="2"/>
              <a:buChar char="l"/>
            </a:pPr>
            <a:r>
              <a:rPr lang="en-IE" altLang="en-US" sz="3000" b="1" u="sng" dirty="0">
                <a:latin typeface="Trebuchet MS" pitchFamily="34" charset="0"/>
              </a:rPr>
              <a:t>Neo/Frontal/Pre-Frontal Cortex</a:t>
            </a:r>
            <a:r>
              <a:rPr lang="en-IE" altLang="en-US" sz="3000" b="1" dirty="0">
                <a:latin typeface="Trebuchet MS" pitchFamily="34" charset="0"/>
              </a:rPr>
              <a:t> links with Cognitive Processing: reasoning, meaning &amp; decision-making (top down processing)</a:t>
            </a:r>
          </a:p>
          <a:p>
            <a:pPr marL="342900" indent="-342900">
              <a:lnSpc>
                <a:spcPct val="90000"/>
              </a:lnSpc>
              <a:spcBef>
                <a:spcPct val="20000"/>
              </a:spcBef>
              <a:buClr>
                <a:schemeClr val="hlink"/>
              </a:buClr>
              <a:buSzPct val="80000"/>
              <a:buFont typeface="Wingdings" pitchFamily="2" charset="2"/>
              <a:buChar char="l"/>
            </a:pPr>
            <a:r>
              <a:rPr lang="en-IE" altLang="en-US" sz="3000" b="1" u="sng" dirty="0">
                <a:latin typeface="Trebuchet MS" pitchFamily="34" charset="0"/>
              </a:rPr>
              <a:t>Limbic</a:t>
            </a:r>
            <a:r>
              <a:rPr lang="en-IE" altLang="en-US" sz="3000" b="1" dirty="0">
                <a:latin typeface="Trebuchet MS" pitchFamily="34" charset="0"/>
              </a:rPr>
              <a:t> links with Emotional Processing: capacity for range &amp; expression of feeling (bottom up processing)</a:t>
            </a:r>
          </a:p>
          <a:p>
            <a:pPr marL="342900" indent="-342900">
              <a:lnSpc>
                <a:spcPct val="90000"/>
              </a:lnSpc>
              <a:spcBef>
                <a:spcPct val="20000"/>
              </a:spcBef>
              <a:buClr>
                <a:schemeClr val="hlink"/>
              </a:buClr>
              <a:buSzPct val="80000"/>
              <a:buFont typeface="Wingdings" pitchFamily="2" charset="2"/>
              <a:buChar char="l"/>
            </a:pPr>
            <a:r>
              <a:rPr lang="en-IE" altLang="en-US" sz="3000" b="1" u="sng" dirty="0">
                <a:latin typeface="Trebuchet MS" pitchFamily="34" charset="0"/>
              </a:rPr>
              <a:t>Reptilian</a:t>
            </a:r>
            <a:r>
              <a:rPr lang="en-IE" altLang="en-US" sz="3000" b="1" dirty="0">
                <a:latin typeface="Trebuchet MS" pitchFamily="34" charset="0"/>
              </a:rPr>
              <a:t> links with Sensorimotor Processing: the capacity for processing through the body, sequential movements, postural changes, orientating responses, physical defences and autonomic nervous system responses (bottom up processing)</a:t>
            </a:r>
          </a:p>
        </p:txBody>
      </p:sp>
      <p:sp>
        <p:nvSpPr>
          <p:cNvPr id="3" name="Footer Placeholder 2">
            <a:extLst>
              <a:ext uri="{FF2B5EF4-FFF2-40B4-BE49-F238E27FC236}">
                <a16:creationId xmlns:a16="http://schemas.microsoft.com/office/drawing/2014/main" id="{2F72D98E-532D-4D78-9367-34511E6F80C5}"/>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12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12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5EA79F1D-AEBD-4028-A785-BCA0BFE6C98E}"/>
              </a:ext>
            </a:extLst>
          </p:cNvPr>
          <p:cNvSpPr>
            <a:spLocks noChangeArrowheads="1"/>
          </p:cNvSpPr>
          <p:nvPr/>
        </p:nvSpPr>
        <p:spPr bwMode="auto">
          <a:xfrm>
            <a:off x="468313" y="0"/>
            <a:ext cx="84963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lgn="ctr" eaLnBrk="0" hangingPunct="0">
              <a:defRPr sz="4200">
                <a:solidFill>
                  <a:schemeClr val="tx2"/>
                </a:solidFill>
                <a:latin typeface="Tahoma" panose="020B0604030504040204" pitchFamily="34" charset="0"/>
                <a:cs typeface="Arial" panose="020B0604020202020204" pitchFamily="34" charset="0"/>
              </a:defRPr>
            </a:lvl1pPr>
            <a:lvl2pPr algn="ctr" eaLnBrk="0" hangingPunct="0">
              <a:defRPr sz="4200">
                <a:solidFill>
                  <a:schemeClr val="tx2"/>
                </a:solidFill>
                <a:latin typeface="Tahoma" panose="020B0604030504040204" pitchFamily="34" charset="0"/>
                <a:cs typeface="Arial" panose="020B0604020202020204" pitchFamily="34" charset="0"/>
              </a:defRPr>
            </a:lvl2pPr>
            <a:lvl3pPr algn="ctr" eaLnBrk="0" hangingPunct="0">
              <a:defRPr sz="4200">
                <a:solidFill>
                  <a:schemeClr val="tx2"/>
                </a:solidFill>
                <a:latin typeface="Tahoma" panose="020B0604030504040204" pitchFamily="34" charset="0"/>
                <a:cs typeface="Arial" panose="020B0604020202020204" pitchFamily="34" charset="0"/>
              </a:defRPr>
            </a:lvl3pPr>
            <a:lvl4pPr algn="ctr" eaLnBrk="0" hangingPunct="0">
              <a:defRPr sz="4200">
                <a:solidFill>
                  <a:schemeClr val="tx2"/>
                </a:solidFill>
                <a:latin typeface="Tahoma" panose="020B0604030504040204" pitchFamily="34" charset="0"/>
                <a:cs typeface="Arial" panose="020B0604020202020204" pitchFamily="34" charset="0"/>
              </a:defRPr>
            </a:lvl4pPr>
            <a:lvl5pPr algn="ctr" eaLnBrk="0" hangingPunct="0">
              <a:defRPr sz="4200">
                <a:solidFill>
                  <a:schemeClr val="tx2"/>
                </a:solidFill>
                <a:latin typeface="Tahoma" panose="020B0604030504040204" pitchFamily="34" charset="0"/>
                <a:cs typeface="Arial" panose="020B0604020202020204" pitchFamily="34" charset="0"/>
              </a:defRPr>
            </a:lvl5pPr>
            <a:lvl6pPr marL="4572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6pPr>
            <a:lvl7pPr marL="9144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7pPr>
            <a:lvl8pPr marL="13716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8pPr>
            <a:lvl9pPr marL="18288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9pPr>
          </a:lstStyle>
          <a:p>
            <a:pPr>
              <a:defRPr/>
            </a:pPr>
            <a:r>
              <a:rPr lang="en-IE" altLang="en-US" sz="4000" b="1" dirty="0">
                <a:solidFill>
                  <a:srgbClr val="FFFF59"/>
                </a:solidFill>
                <a:effectLst>
                  <a:outerShdw blurRad="38100" dist="38100" dir="2700000" algn="tl">
                    <a:srgbClr val="000000"/>
                  </a:outerShdw>
                </a:effectLst>
                <a:latin typeface="Trebuchet MS" panose="020B0603020202020204" pitchFamily="34" charset="0"/>
              </a:rPr>
              <a:t>Or to put it another way</a:t>
            </a:r>
          </a:p>
        </p:txBody>
      </p:sp>
      <p:sp>
        <p:nvSpPr>
          <p:cNvPr id="182275" name="Rectangle 3"/>
          <p:cNvSpPr>
            <a:spLocks noChangeArrowheads="1"/>
          </p:cNvSpPr>
          <p:nvPr/>
        </p:nvSpPr>
        <p:spPr bwMode="auto">
          <a:xfrm>
            <a:off x="179388" y="981075"/>
            <a:ext cx="8964612" cy="5184775"/>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80000"/>
              <a:buFont typeface="Wingdings" pitchFamily="2" charset="2"/>
              <a:buChar char="l"/>
            </a:pPr>
            <a:r>
              <a:rPr lang="en-IE" altLang="en-US" sz="3200" b="1">
                <a:latin typeface="Trebuchet MS" pitchFamily="34" charset="0"/>
              </a:rPr>
              <a:t>All of our brain is involved – the prefrontal cortex (logic) can’t “think” without input from the limbic system (emotions) or the brain stem (biology of entire body)</a:t>
            </a:r>
          </a:p>
          <a:p>
            <a:pPr marL="342900" indent="-342900">
              <a:lnSpc>
                <a:spcPct val="90000"/>
              </a:lnSpc>
              <a:spcBef>
                <a:spcPct val="20000"/>
              </a:spcBef>
              <a:buClr>
                <a:schemeClr val="hlink"/>
              </a:buClr>
              <a:buSzPct val="80000"/>
              <a:buFont typeface="Wingdings" pitchFamily="2" charset="2"/>
              <a:buChar char="l"/>
            </a:pPr>
            <a:r>
              <a:rPr lang="en-IE" altLang="en-US" sz="3200" b="1">
                <a:latin typeface="Trebuchet MS" pitchFamily="34" charset="0"/>
              </a:rPr>
              <a:t>For example - the brain stem tells the limbic system that the heart rate has increased, the limbic system begins to feel emotional discomfort, and the prefrontal cortex attempts to discern what is causing the emotional discomfort and thinks about how to address that cause.</a:t>
            </a:r>
          </a:p>
          <a:p>
            <a:pPr marL="342900" indent="-342900">
              <a:lnSpc>
                <a:spcPct val="90000"/>
              </a:lnSpc>
              <a:spcBef>
                <a:spcPct val="20000"/>
              </a:spcBef>
              <a:buClr>
                <a:schemeClr val="hlink"/>
              </a:buClr>
              <a:buSzPct val="80000"/>
              <a:buFont typeface="Wingdings" pitchFamily="2" charset="2"/>
              <a:buChar char="l"/>
            </a:pPr>
            <a:endParaRPr lang="en-IE" altLang="en-US" sz="3200" b="1">
              <a:latin typeface="Trebuchet MS" pitchFamily="34" charset="0"/>
            </a:endParaRPr>
          </a:p>
        </p:txBody>
      </p:sp>
      <p:sp>
        <p:nvSpPr>
          <p:cNvPr id="3" name="Footer Placeholder 2">
            <a:extLst>
              <a:ext uri="{FF2B5EF4-FFF2-40B4-BE49-F238E27FC236}">
                <a16:creationId xmlns:a16="http://schemas.microsoft.com/office/drawing/2014/main" id="{B09D4F59-6A9A-4A58-821B-18AFC5B47F60}"/>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AD6E749-D95F-46BF-BEF2-6668C4B60C53}"/>
              </a:ext>
            </a:extLst>
          </p:cNvPr>
          <p:cNvSpPr>
            <a:spLocks noChangeArrowheads="1"/>
          </p:cNvSpPr>
          <p:nvPr/>
        </p:nvSpPr>
        <p:spPr bwMode="auto">
          <a:xfrm>
            <a:off x="468313" y="0"/>
            <a:ext cx="84963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lgn="ctr" eaLnBrk="0" hangingPunct="0">
              <a:defRPr sz="4200">
                <a:solidFill>
                  <a:schemeClr val="tx2"/>
                </a:solidFill>
                <a:latin typeface="Tahoma" panose="020B0604030504040204" pitchFamily="34" charset="0"/>
                <a:cs typeface="Arial" panose="020B0604020202020204" pitchFamily="34" charset="0"/>
              </a:defRPr>
            </a:lvl1pPr>
            <a:lvl2pPr algn="ctr" eaLnBrk="0" hangingPunct="0">
              <a:defRPr sz="4200">
                <a:solidFill>
                  <a:schemeClr val="tx2"/>
                </a:solidFill>
                <a:latin typeface="Tahoma" panose="020B0604030504040204" pitchFamily="34" charset="0"/>
                <a:cs typeface="Arial" panose="020B0604020202020204" pitchFamily="34" charset="0"/>
              </a:defRPr>
            </a:lvl2pPr>
            <a:lvl3pPr algn="ctr" eaLnBrk="0" hangingPunct="0">
              <a:defRPr sz="4200">
                <a:solidFill>
                  <a:schemeClr val="tx2"/>
                </a:solidFill>
                <a:latin typeface="Tahoma" panose="020B0604030504040204" pitchFamily="34" charset="0"/>
                <a:cs typeface="Arial" panose="020B0604020202020204" pitchFamily="34" charset="0"/>
              </a:defRPr>
            </a:lvl3pPr>
            <a:lvl4pPr algn="ctr" eaLnBrk="0" hangingPunct="0">
              <a:defRPr sz="4200">
                <a:solidFill>
                  <a:schemeClr val="tx2"/>
                </a:solidFill>
                <a:latin typeface="Tahoma" panose="020B0604030504040204" pitchFamily="34" charset="0"/>
                <a:cs typeface="Arial" panose="020B0604020202020204" pitchFamily="34" charset="0"/>
              </a:defRPr>
            </a:lvl4pPr>
            <a:lvl5pPr algn="ctr" eaLnBrk="0" hangingPunct="0">
              <a:defRPr sz="4200">
                <a:solidFill>
                  <a:schemeClr val="tx2"/>
                </a:solidFill>
                <a:latin typeface="Tahoma" panose="020B0604030504040204" pitchFamily="34" charset="0"/>
                <a:cs typeface="Arial" panose="020B0604020202020204" pitchFamily="34" charset="0"/>
              </a:defRPr>
            </a:lvl5pPr>
            <a:lvl6pPr marL="4572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6pPr>
            <a:lvl7pPr marL="9144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7pPr>
            <a:lvl8pPr marL="13716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8pPr>
            <a:lvl9pPr marL="18288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9pPr>
          </a:lstStyle>
          <a:p>
            <a:pPr>
              <a:defRPr/>
            </a:pPr>
            <a:r>
              <a:rPr lang="en-IE" altLang="en-US" sz="4000" b="1" dirty="0">
                <a:solidFill>
                  <a:srgbClr val="FFFF59"/>
                </a:solidFill>
                <a:effectLst>
                  <a:outerShdw blurRad="38100" dist="38100" dir="2700000" algn="tl">
                    <a:srgbClr val="000000"/>
                  </a:outerShdw>
                </a:effectLst>
                <a:latin typeface="Trebuchet MS" panose="020B0603020202020204" pitchFamily="34" charset="0"/>
              </a:rPr>
              <a:t>So …</a:t>
            </a:r>
          </a:p>
        </p:txBody>
      </p:sp>
      <p:sp>
        <p:nvSpPr>
          <p:cNvPr id="22531" name="Rectangle 3"/>
          <p:cNvSpPr>
            <a:spLocks noChangeArrowheads="1"/>
          </p:cNvSpPr>
          <p:nvPr/>
        </p:nvSpPr>
        <p:spPr bwMode="auto">
          <a:xfrm>
            <a:off x="468313" y="1196975"/>
            <a:ext cx="8496300" cy="5184775"/>
          </a:xfrm>
          <a:prstGeom prst="rect">
            <a:avLst/>
          </a:prstGeom>
          <a:noFill/>
          <a:ln w="9525">
            <a:noFill/>
            <a:miter lim="800000"/>
            <a:headEnd/>
            <a:tailEnd/>
          </a:ln>
        </p:spPr>
        <p:txBody>
          <a:bodyPr/>
          <a:lstStyle/>
          <a:p>
            <a:pPr marL="342900" indent="-342900">
              <a:spcBef>
                <a:spcPct val="20000"/>
              </a:spcBef>
              <a:buClr>
                <a:schemeClr val="hlink"/>
              </a:buClr>
              <a:buSzPct val="80000"/>
              <a:buFont typeface="Wingdings" pitchFamily="2" charset="2"/>
              <a:buChar char="l"/>
            </a:pPr>
            <a:r>
              <a:rPr lang="en-IE" altLang="en-US" sz="3400" b="1">
                <a:latin typeface="Trebuchet MS" pitchFamily="34" charset="0"/>
              </a:rPr>
              <a:t>This all implies our thinking, emotive &amp; biological systems are intertwined.</a:t>
            </a:r>
          </a:p>
          <a:p>
            <a:pPr marL="342900" indent="-342900">
              <a:spcBef>
                <a:spcPct val="20000"/>
              </a:spcBef>
              <a:buClr>
                <a:schemeClr val="hlink"/>
              </a:buClr>
              <a:buSzPct val="80000"/>
              <a:buFont typeface="Wingdings" pitchFamily="2" charset="2"/>
              <a:buChar char="l"/>
            </a:pPr>
            <a:r>
              <a:rPr lang="en-IE" altLang="en-US" sz="3400" b="1">
                <a:latin typeface="Trebuchet MS" pitchFamily="34" charset="0"/>
              </a:rPr>
              <a:t>Each of the three levels of mind/brain has a way of understanding the environment &amp; reacts accordingly.</a:t>
            </a:r>
          </a:p>
          <a:p>
            <a:pPr marL="342900" indent="-342900">
              <a:spcBef>
                <a:spcPct val="20000"/>
              </a:spcBef>
              <a:buClr>
                <a:schemeClr val="hlink"/>
              </a:buClr>
              <a:buSzPct val="80000"/>
              <a:buFont typeface="Wingdings" pitchFamily="2" charset="2"/>
              <a:buChar char="l"/>
            </a:pPr>
            <a:r>
              <a:rPr lang="en-IE" altLang="en-US" sz="3400" b="1">
                <a:latin typeface="Trebuchet MS" pitchFamily="34" charset="0"/>
              </a:rPr>
              <a:t>In trauma one level can become dominant &amp; over-rule depending on internal &amp; external factors</a:t>
            </a:r>
            <a:r>
              <a:rPr lang="en-IE" altLang="en-US" sz="3400">
                <a:latin typeface="Trebuchet MS" pitchFamily="34" charset="0"/>
              </a:rPr>
              <a:t> </a:t>
            </a:r>
            <a:endParaRPr lang="en-IE" altLang="en-US" sz="3400"/>
          </a:p>
          <a:p>
            <a:pPr marL="342900" indent="-342900">
              <a:spcBef>
                <a:spcPct val="20000"/>
              </a:spcBef>
              <a:buClr>
                <a:schemeClr val="hlink"/>
              </a:buClr>
              <a:buSzPct val="80000"/>
              <a:buFont typeface="Wingdings" pitchFamily="2" charset="2"/>
              <a:buChar char="l"/>
            </a:pPr>
            <a:endParaRPr lang="en-IE" altLang="en-US" sz="3200"/>
          </a:p>
        </p:txBody>
      </p:sp>
      <p:sp>
        <p:nvSpPr>
          <p:cNvPr id="3" name="Footer Placeholder 2">
            <a:extLst>
              <a:ext uri="{FF2B5EF4-FFF2-40B4-BE49-F238E27FC236}">
                <a16:creationId xmlns:a16="http://schemas.microsoft.com/office/drawing/2014/main" id="{5D8CBE00-480A-4488-970B-5BD13B0CEDC5}"/>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EE6CDA09-A73A-4BF3-BE02-787FAA05EE9E}"/>
              </a:ext>
            </a:extLst>
          </p:cNvPr>
          <p:cNvSpPr>
            <a:spLocks noGrp="1" noChangeArrowheads="1"/>
          </p:cNvSpPr>
          <p:nvPr>
            <p:ph type="title"/>
          </p:nvPr>
        </p:nvSpPr>
        <p:spPr/>
        <p:txBody>
          <a:bodyPr/>
          <a:lstStyle/>
          <a:p>
            <a:pPr>
              <a:defRPr/>
            </a:pPr>
            <a:r>
              <a:rPr lang="en-IE" altLang="en-US" sz="4000" dirty="0">
                <a:solidFill>
                  <a:srgbClr val="FFFF59"/>
                </a:solidFill>
                <a:latin typeface="Trebuchet MS" panose="020B0603020202020204" pitchFamily="34" charset="0"/>
              </a:rPr>
              <a:t>The </a:t>
            </a:r>
            <a:r>
              <a:rPr lang="en-IE" altLang="en-US" sz="4000" b="1" dirty="0">
                <a:solidFill>
                  <a:srgbClr val="FFFF59"/>
                </a:solidFill>
                <a:latin typeface="Trebuchet MS" panose="020B0603020202020204" pitchFamily="34" charset="0"/>
              </a:rPr>
              <a:t>Traumatised</a:t>
            </a:r>
            <a:r>
              <a:rPr lang="en-IE" altLang="en-US" sz="4000" dirty="0">
                <a:solidFill>
                  <a:srgbClr val="FFFF59"/>
                </a:solidFill>
                <a:latin typeface="Trebuchet MS" panose="020B0603020202020204" pitchFamily="34" charset="0"/>
              </a:rPr>
              <a:t> Brain</a:t>
            </a:r>
          </a:p>
        </p:txBody>
      </p:sp>
      <p:sp>
        <p:nvSpPr>
          <p:cNvPr id="23555" name="Rectangle 3"/>
          <p:cNvSpPr>
            <a:spLocks noGrp="1" noChangeArrowheads="1"/>
          </p:cNvSpPr>
          <p:nvPr>
            <p:ph type="body" idx="1"/>
          </p:nvPr>
        </p:nvSpPr>
        <p:spPr>
          <a:noFill/>
        </p:spPr>
        <p:txBody>
          <a:bodyPr/>
          <a:lstStyle/>
          <a:p>
            <a:pPr>
              <a:buFont typeface="Wingdings" pitchFamily="2" charset="2"/>
              <a:buNone/>
            </a:pPr>
            <a:r>
              <a:rPr lang="en-IE" altLang="en-US" dirty="0">
                <a:effectLst/>
              </a:rPr>
              <a:t> </a:t>
            </a:r>
          </a:p>
        </p:txBody>
      </p:sp>
      <p:sp>
        <p:nvSpPr>
          <p:cNvPr id="4" name="Oval 3">
            <a:extLst>
              <a:ext uri="{FF2B5EF4-FFF2-40B4-BE49-F238E27FC236}">
                <a16:creationId xmlns:a16="http://schemas.microsoft.com/office/drawing/2014/main" id="{29E20261-8BE7-45CE-9C35-DB725D9E96C1}"/>
              </a:ext>
            </a:extLst>
          </p:cNvPr>
          <p:cNvSpPr/>
          <p:nvPr/>
        </p:nvSpPr>
        <p:spPr>
          <a:xfrm>
            <a:off x="2268538" y="1268413"/>
            <a:ext cx="4103687" cy="4608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4341" name="Text Box 7"/>
          <p:cNvSpPr txBox="1">
            <a:spLocks noChangeArrowheads="1"/>
          </p:cNvSpPr>
          <p:nvPr/>
        </p:nvSpPr>
        <p:spPr bwMode="auto">
          <a:xfrm>
            <a:off x="2916238" y="1844675"/>
            <a:ext cx="3384550" cy="1006475"/>
          </a:xfrm>
          <a:prstGeom prst="rect">
            <a:avLst/>
          </a:prstGeom>
          <a:noFill/>
          <a:ln w="9525">
            <a:noFill/>
            <a:miter lim="800000"/>
            <a:headEnd/>
            <a:tailEnd/>
          </a:ln>
        </p:spPr>
        <p:txBody>
          <a:bodyPr>
            <a:spAutoFit/>
          </a:bodyPr>
          <a:lstStyle/>
          <a:p>
            <a:pPr eaLnBrk="1" hangingPunct="1">
              <a:spcBef>
                <a:spcPct val="50000"/>
              </a:spcBef>
            </a:pPr>
            <a:r>
              <a:rPr lang="en-IE" altLang="en-US" sz="3000" b="1"/>
              <a:t>Frontal/Neo</a:t>
            </a:r>
            <a:r>
              <a:rPr lang="en-IE" altLang="en-US" sz="3000"/>
              <a:t> </a:t>
            </a:r>
            <a:r>
              <a:rPr lang="en-IE" altLang="en-US" sz="3000" b="1"/>
              <a:t>Cortex</a:t>
            </a:r>
          </a:p>
        </p:txBody>
      </p:sp>
      <p:cxnSp>
        <p:nvCxnSpPr>
          <p:cNvPr id="23" name="Straight Connector 22">
            <a:extLst>
              <a:ext uri="{FF2B5EF4-FFF2-40B4-BE49-F238E27FC236}">
                <a16:creationId xmlns:a16="http://schemas.microsoft.com/office/drawing/2014/main" id="{964BC329-209E-4F10-A680-CD0B1BCE4A1D}"/>
              </a:ext>
            </a:extLst>
          </p:cNvPr>
          <p:cNvCxnSpPr/>
          <p:nvPr/>
        </p:nvCxnSpPr>
        <p:spPr>
          <a:xfrm>
            <a:off x="2339975" y="2852738"/>
            <a:ext cx="3960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343" name="Text Box 9"/>
          <p:cNvSpPr txBox="1">
            <a:spLocks noChangeArrowheads="1"/>
          </p:cNvSpPr>
          <p:nvPr/>
        </p:nvSpPr>
        <p:spPr bwMode="auto">
          <a:xfrm>
            <a:off x="2195513" y="3213100"/>
            <a:ext cx="3384550" cy="549275"/>
          </a:xfrm>
          <a:prstGeom prst="rect">
            <a:avLst/>
          </a:prstGeom>
          <a:noFill/>
          <a:ln w="9525">
            <a:noFill/>
            <a:miter lim="800000"/>
            <a:headEnd/>
            <a:tailEnd/>
          </a:ln>
        </p:spPr>
        <p:txBody>
          <a:bodyPr>
            <a:spAutoFit/>
          </a:bodyPr>
          <a:lstStyle/>
          <a:p>
            <a:pPr eaLnBrk="1" hangingPunct="1">
              <a:spcBef>
                <a:spcPct val="50000"/>
              </a:spcBef>
            </a:pPr>
            <a:r>
              <a:rPr lang="en-IE" altLang="en-US" sz="3000" b="1"/>
              <a:t>Limbic System</a:t>
            </a:r>
          </a:p>
        </p:txBody>
      </p:sp>
      <p:cxnSp>
        <p:nvCxnSpPr>
          <p:cNvPr id="2" name="Straight Connector 22">
            <a:extLst>
              <a:ext uri="{FF2B5EF4-FFF2-40B4-BE49-F238E27FC236}">
                <a16:creationId xmlns:a16="http://schemas.microsoft.com/office/drawing/2014/main" id="{C7BA2DA8-AC0F-4762-9B3D-9217A56ECA9E}"/>
              </a:ext>
            </a:extLst>
          </p:cNvPr>
          <p:cNvCxnSpPr/>
          <p:nvPr/>
        </p:nvCxnSpPr>
        <p:spPr>
          <a:xfrm>
            <a:off x="2484438" y="4508500"/>
            <a:ext cx="3743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345" name="Text Box 13"/>
          <p:cNvSpPr txBox="1">
            <a:spLocks noChangeArrowheads="1"/>
          </p:cNvSpPr>
          <p:nvPr/>
        </p:nvSpPr>
        <p:spPr bwMode="auto">
          <a:xfrm>
            <a:off x="3276600" y="4724400"/>
            <a:ext cx="2663825" cy="549275"/>
          </a:xfrm>
          <a:prstGeom prst="rect">
            <a:avLst/>
          </a:prstGeom>
          <a:noFill/>
          <a:ln w="9525">
            <a:noFill/>
            <a:miter lim="800000"/>
            <a:headEnd/>
            <a:tailEnd/>
          </a:ln>
        </p:spPr>
        <p:txBody>
          <a:bodyPr>
            <a:spAutoFit/>
          </a:bodyPr>
          <a:lstStyle/>
          <a:p>
            <a:pPr eaLnBrk="1" hangingPunct="1">
              <a:spcBef>
                <a:spcPct val="50000"/>
              </a:spcBef>
            </a:pPr>
            <a:r>
              <a:rPr lang="en-IE" altLang="en-US" sz="3000" b="1"/>
              <a:t>Brain Stem</a:t>
            </a:r>
          </a:p>
        </p:txBody>
      </p:sp>
      <p:sp>
        <p:nvSpPr>
          <p:cNvPr id="14346" name="Text Box 14"/>
          <p:cNvSpPr txBox="1">
            <a:spLocks noChangeArrowheads="1"/>
          </p:cNvSpPr>
          <p:nvPr/>
        </p:nvSpPr>
        <p:spPr bwMode="auto">
          <a:xfrm>
            <a:off x="4284663" y="2997200"/>
            <a:ext cx="1943100" cy="366713"/>
          </a:xfrm>
          <a:prstGeom prst="rect">
            <a:avLst/>
          </a:prstGeom>
          <a:noFill/>
          <a:ln w="9525">
            <a:noFill/>
            <a:miter lim="800000"/>
            <a:headEnd/>
            <a:tailEnd/>
          </a:ln>
        </p:spPr>
        <p:txBody>
          <a:bodyPr>
            <a:spAutoFit/>
          </a:bodyPr>
          <a:lstStyle/>
          <a:p>
            <a:pPr eaLnBrk="1" hangingPunct="1">
              <a:spcBef>
                <a:spcPct val="50000"/>
              </a:spcBef>
            </a:pPr>
            <a:r>
              <a:rPr lang="en-IE" altLang="en-US" b="1"/>
              <a:t>Hypothalamus</a:t>
            </a:r>
          </a:p>
        </p:txBody>
      </p:sp>
      <p:sp>
        <p:nvSpPr>
          <p:cNvPr id="14347" name="Text Box 15"/>
          <p:cNvSpPr txBox="1">
            <a:spLocks noChangeArrowheads="1"/>
          </p:cNvSpPr>
          <p:nvPr/>
        </p:nvSpPr>
        <p:spPr bwMode="auto">
          <a:xfrm>
            <a:off x="6659563" y="1196975"/>
            <a:ext cx="2159000" cy="1616075"/>
          </a:xfrm>
          <a:prstGeom prst="rect">
            <a:avLst/>
          </a:prstGeom>
          <a:noFill/>
          <a:ln w="9525">
            <a:noFill/>
            <a:miter lim="800000"/>
            <a:headEnd/>
            <a:tailEnd/>
          </a:ln>
        </p:spPr>
        <p:txBody>
          <a:bodyPr>
            <a:spAutoFit/>
          </a:bodyPr>
          <a:lstStyle/>
          <a:p>
            <a:pPr eaLnBrk="1" hangingPunct="1">
              <a:spcBef>
                <a:spcPct val="50000"/>
              </a:spcBef>
            </a:pPr>
            <a:r>
              <a:rPr lang="en-IE" altLang="en-US" sz="2000" b="1"/>
              <a:t>Hypothalamus</a:t>
            </a:r>
            <a:r>
              <a:rPr lang="en-IE" altLang="en-US" b="1"/>
              <a:t> </a:t>
            </a:r>
            <a:r>
              <a:rPr lang="en-IE" altLang="en-US" sz="2000"/>
              <a:t>Initiates sympathetic nervous system response</a:t>
            </a:r>
          </a:p>
        </p:txBody>
      </p:sp>
      <p:sp>
        <p:nvSpPr>
          <p:cNvPr id="14348" name="Text Box 16"/>
          <p:cNvSpPr txBox="1">
            <a:spLocks noChangeArrowheads="1"/>
          </p:cNvSpPr>
          <p:nvPr/>
        </p:nvSpPr>
        <p:spPr bwMode="auto">
          <a:xfrm>
            <a:off x="4932363" y="3573463"/>
            <a:ext cx="1368425" cy="366712"/>
          </a:xfrm>
          <a:prstGeom prst="rect">
            <a:avLst/>
          </a:prstGeom>
          <a:noFill/>
          <a:ln w="9525">
            <a:noFill/>
            <a:miter lim="800000"/>
            <a:headEnd/>
            <a:tailEnd/>
          </a:ln>
        </p:spPr>
        <p:txBody>
          <a:bodyPr>
            <a:spAutoFit/>
          </a:bodyPr>
          <a:lstStyle/>
          <a:p>
            <a:pPr eaLnBrk="1" hangingPunct="1">
              <a:spcBef>
                <a:spcPct val="50000"/>
              </a:spcBef>
            </a:pPr>
            <a:r>
              <a:rPr lang="en-IE" altLang="en-US" b="1"/>
              <a:t>Amygdala</a:t>
            </a:r>
          </a:p>
        </p:txBody>
      </p:sp>
      <p:sp>
        <p:nvSpPr>
          <p:cNvPr id="14349" name="Text Box 17"/>
          <p:cNvSpPr txBox="1">
            <a:spLocks noChangeArrowheads="1"/>
          </p:cNvSpPr>
          <p:nvPr/>
        </p:nvSpPr>
        <p:spPr bwMode="auto">
          <a:xfrm>
            <a:off x="7380288" y="2924175"/>
            <a:ext cx="2087562" cy="1920875"/>
          </a:xfrm>
          <a:prstGeom prst="rect">
            <a:avLst/>
          </a:prstGeom>
          <a:noFill/>
          <a:ln w="9525">
            <a:noFill/>
            <a:miter lim="800000"/>
            <a:headEnd/>
            <a:tailEnd/>
          </a:ln>
        </p:spPr>
        <p:txBody>
          <a:bodyPr>
            <a:spAutoFit/>
          </a:bodyPr>
          <a:lstStyle/>
          <a:p>
            <a:pPr eaLnBrk="1" hangingPunct="1">
              <a:spcBef>
                <a:spcPct val="50000"/>
              </a:spcBef>
            </a:pPr>
            <a:r>
              <a:rPr lang="en-IE" altLang="en-US" sz="2000" b="1"/>
              <a:t>Amygdala    </a:t>
            </a:r>
            <a:r>
              <a:rPr lang="en-IE" altLang="en-US" sz="2000"/>
              <a:t>the alarm initiates the sympathetic nervous system response </a:t>
            </a:r>
          </a:p>
        </p:txBody>
      </p:sp>
      <p:sp>
        <p:nvSpPr>
          <p:cNvPr id="23566" name="Text Box 19"/>
          <p:cNvSpPr txBox="1">
            <a:spLocks noChangeArrowheads="1"/>
          </p:cNvSpPr>
          <p:nvPr/>
        </p:nvSpPr>
        <p:spPr bwMode="auto">
          <a:xfrm>
            <a:off x="5076825" y="4221163"/>
            <a:ext cx="1079500" cy="366712"/>
          </a:xfrm>
          <a:prstGeom prst="rect">
            <a:avLst/>
          </a:prstGeom>
          <a:noFill/>
          <a:ln w="9525">
            <a:noFill/>
            <a:miter lim="800000"/>
            <a:headEnd/>
            <a:tailEnd/>
          </a:ln>
        </p:spPr>
        <p:txBody>
          <a:bodyPr>
            <a:spAutoFit/>
          </a:bodyPr>
          <a:lstStyle/>
          <a:p>
            <a:pPr eaLnBrk="1" hangingPunct="1">
              <a:spcBef>
                <a:spcPct val="50000"/>
              </a:spcBef>
            </a:pPr>
            <a:endParaRPr lang="en-US" altLang="en-US"/>
          </a:p>
        </p:txBody>
      </p:sp>
      <p:sp>
        <p:nvSpPr>
          <p:cNvPr id="14351" name="Text Box 20"/>
          <p:cNvSpPr txBox="1">
            <a:spLocks noChangeArrowheads="1"/>
          </p:cNvSpPr>
          <p:nvPr/>
        </p:nvSpPr>
        <p:spPr bwMode="auto">
          <a:xfrm>
            <a:off x="4932363" y="4076700"/>
            <a:ext cx="1441450" cy="366713"/>
          </a:xfrm>
          <a:prstGeom prst="rect">
            <a:avLst/>
          </a:prstGeom>
          <a:noFill/>
          <a:ln w="9525">
            <a:noFill/>
            <a:miter lim="800000"/>
            <a:headEnd/>
            <a:tailEnd/>
          </a:ln>
        </p:spPr>
        <p:txBody>
          <a:bodyPr>
            <a:spAutoFit/>
          </a:bodyPr>
          <a:lstStyle/>
          <a:p>
            <a:pPr eaLnBrk="1" hangingPunct="1">
              <a:spcBef>
                <a:spcPct val="50000"/>
              </a:spcBef>
            </a:pPr>
            <a:r>
              <a:rPr lang="en-IE" altLang="en-US" b="1"/>
              <a:t>Thalamus</a:t>
            </a:r>
          </a:p>
        </p:txBody>
      </p:sp>
      <p:sp>
        <p:nvSpPr>
          <p:cNvPr id="14352" name="Text Box 21"/>
          <p:cNvSpPr txBox="1">
            <a:spLocks noChangeArrowheads="1"/>
          </p:cNvSpPr>
          <p:nvPr/>
        </p:nvSpPr>
        <p:spPr bwMode="auto">
          <a:xfrm>
            <a:off x="0" y="1484313"/>
            <a:ext cx="2124075" cy="1920875"/>
          </a:xfrm>
          <a:prstGeom prst="rect">
            <a:avLst/>
          </a:prstGeom>
          <a:noFill/>
          <a:ln w="9525">
            <a:noFill/>
            <a:miter lim="800000"/>
            <a:headEnd/>
            <a:tailEnd/>
          </a:ln>
        </p:spPr>
        <p:txBody>
          <a:bodyPr>
            <a:spAutoFit/>
          </a:bodyPr>
          <a:lstStyle/>
          <a:p>
            <a:pPr eaLnBrk="1" hangingPunct="1"/>
            <a:r>
              <a:rPr lang="en-IE" altLang="en-US" sz="2000" b="1"/>
              <a:t>Frontal Lobes</a:t>
            </a:r>
          </a:p>
          <a:p>
            <a:pPr eaLnBrk="1" hangingPunct="1"/>
            <a:r>
              <a:rPr lang="en-IE" altLang="en-US" sz="2000"/>
              <a:t>Shut down or decrease activity to ensure instinctive responding</a:t>
            </a:r>
          </a:p>
        </p:txBody>
      </p:sp>
      <p:sp>
        <p:nvSpPr>
          <p:cNvPr id="23569" name="AutoShape 22"/>
          <p:cNvSpPr>
            <a:spLocks noChangeArrowheads="1"/>
          </p:cNvSpPr>
          <p:nvPr/>
        </p:nvSpPr>
        <p:spPr bwMode="auto">
          <a:xfrm>
            <a:off x="0" y="4149725"/>
            <a:ext cx="1835150" cy="1800225"/>
          </a:xfrm>
          <a:prstGeom prst="irregularSeal1">
            <a:avLst/>
          </a:prstGeom>
          <a:solidFill>
            <a:schemeClr val="accent1"/>
          </a:solidFill>
          <a:ln w="9525">
            <a:solidFill>
              <a:schemeClr val="tx1"/>
            </a:solidFill>
            <a:miter lim="800000"/>
            <a:headEnd/>
            <a:tailEnd/>
          </a:ln>
        </p:spPr>
        <p:txBody>
          <a:bodyPr wrap="none" anchor="ctr"/>
          <a:lstStyle/>
          <a:p>
            <a:pPr eaLnBrk="1" hangingPunct="1"/>
            <a:endParaRPr lang="en-GB" altLang="en-US"/>
          </a:p>
        </p:txBody>
      </p:sp>
      <p:sp>
        <p:nvSpPr>
          <p:cNvPr id="23570" name="Text Box 23"/>
          <p:cNvSpPr txBox="1">
            <a:spLocks noChangeArrowheads="1"/>
          </p:cNvSpPr>
          <p:nvPr/>
        </p:nvSpPr>
        <p:spPr bwMode="auto">
          <a:xfrm>
            <a:off x="468313" y="4941888"/>
            <a:ext cx="1008062" cy="366712"/>
          </a:xfrm>
          <a:prstGeom prst="rect">
            <a:avLst/>
          </a:prstGeom>
          <a:noFill/>
          <a:ln w="9525">
            <a:noFill/>
            <a:miter lim="800000"/>
            <a:headEnd/>
            <a:tailEnd/>
          </a:ln>
        </p:spPr>
        <p:txBody>
          <a:bodyPr>
            <a:spAutoFit/>
          </a:bodyPr>
          <a:lstStyle/>
          <a:p>
            <a:pPr eaLnBrk="1" hangingPunct="1">
              <a:spcBef>
                <a:spcPct val="50000"/>
              </a:spcBef>
            </a:pPr>
            <a:r>
              <a:rPr lang="en-IE" altLang="en-US" b="1"/>
              <a:t>Threat</a:t>
            </a:r>
          </a:p>
        </p:txBody>
      </p:sp>
      <p:sp>
        <p:nvSpPr>
          <p:cNvPr id="14355" name="Text Box 24"/>
          <p:cNvSpPr txBox="1">
            <a:spLocks noChangeArrowheads="1"/>
          </p:cNvSpPr>
          <p:nvPr/>
        </p:nvSpPr>
        <p:spPr bwMode="auto">
          <a:xfrm>
            <a:off x="6948488" y="5013325"/>
            <a:ext cx="1871662" cy="1633538"/>
          </a:xfrm>
          <a:prstGeom prst="rect">
            <a:avLst/>
          </a:prstGeom>
          <a:noFill/>
          <a:ln w="9525">
            <a:noFill/>
            <a:miter lim="800000"/>
            <a:headEnd/>
            <a:tailEnd/>
          </a:ln>
        </p:spPr>
        <p:txBody>
          <a:bodyPr>
            <a:spAutoFit/>
          </a:bodyPr>
          <a:lstStyle/>
          <a:p>
            <a:pPr eaLnBrk="1" hangingPunct="1">
              <a:spcBef>
                <a:spcPct val="50000"/>
              </a:spcBef>
            </a:pPr>
            <a:r>
              <a:rPr lang="en-IE" altLang="en-US" sz="2000" b="1" dirty="0"/>
              <a:t>Thalamus</a:t>
            </a:r>
            <a:endParaRPr lang="en-IE" altLang="en-US" dirty="0"/>
          </a:p>
          <a:p>
            <a:pPr eaLnBrk="1" hangingPunct="1">
              <a:spcBef>
                <a:spcPct val="50000"/>
              </a:spcBef>
            </a:pPr>
            <a:r>
              <a:rPr lang="en-IE" altLang="en-US" dirty="0"/>
              <a:t>Gateway &amp; relay of sensory information of threat</a:t>
            </a:r>
          </a:p>
        </p:txBody>
      </p:sp>
      <p:sp>
        <p:nvSpPr>
          <p:cNvPr id="14356" name="Line 25"/>
          <p:cNvSpPr>
            <a:spLocks noChangeShapeType="1"/>
          </p:cNvSpPr>
          <p:nvPr/>
        </p:nvSpPr>
        <p:spPr bwMode="auto">
          <a:xfrm flipH="1">
            <a:off x="5651500" y="1628775"/>
            <a:ext cx="936625" cy="1441450"/>
          </a:xfrm>
          <a:prstGeom prst="line">
            <a:avLst/>
          </a:prstGeom>
          <a:noFill/>
          <a:ln w="38100">
            <a:solidFill>
              <a:schemeClr val="tx1"/>
            </a:solidFill>
            <a:round/>
            <a:headEnd/>
            <a:tailEnd type="triangle" w="med" len="med"/>
          </a:ln>
        </p:spPr>
        <p:txBody>
          <a:bodyPr/>
          <a:lstStyle/>
          <a:p>
            <a:endParaRPr lang="en-US"/>
          </a:p>
        </p:txBody>
      </p:sp>
      <p:sp>
        <p:nvSpPr>
          <p:cNvPr id="14357" name="Line 26"/>
          <p:cNvSpPr>
            <a:spLocks noChangeShapeType="1"/>
          </p:cNvSpPr>
          <p:nvPr/>
        </p:nvSpPr>
        <p:spPr bwMode="auto">
          <a:xfrm flipH="1">
            <a:off x="6300788" y="3141663"/>
            <a:ext cx="1152525" cy="647700"/>
          </a:xfrm>
          <a:prstGeom prst="line">
            <a:avLst/>
          </a:prstGeom>
          <a:noFill/>
          <a:ln w="38100">
            <a:solidFill>
              <a:schemeClr val="tx1"/>
            </a:solidFill>
            <a:round/>
            <a:headEnd/>
            <a:tailEnd type="triangle" w="med" len="med"/>
          </a:ln>
        </p:spPr>
        <p:txBody>
          <a:bodyPr/>
          <a:lstStyle/>
          <a:p>
            <a:endParaRPr lang="en-US"/>
          </a:p>
        </p:txBody>
      </p:sp>
      <p:sp>
        <p:nvSpPr>
          <p:cNvPr id="14358" name="Line 28"/>
          <p:cNvSpPr>
            <a:spLocks noChangeShapeType="1"/>
          </p:cNvSpPr>
          <p:nvPr/>
        </p:nvSpPr>
        <p:spPr bwMode="auto">
          <a:xfrm flipV="1">
            <a:off x="1908175" y="4365625"/>
            <a:ext cx="2951163" cy="647700"/>
          </a:xfrm>
          <a:prstGeom prst="line">
            <a:avLst/>
          </a:prstGeom>
          <a:noFill/>
          <a:ln w="38100">
            <a:solidFill>
              <a:schemeClr val="tx1"/>
            </a:solidFill>
            <a:round/>
            <a:headEnd/>
            <a:tailEnd type="triangle" w="med" len="med"/>
          </a:ln>
        </p:spPr>
        <p:txBody>
          <a:bodyPr/>
          <a:lstStyle/>
          <a:p>
            <a:endParaRPr lang="en-US"/>
          </a:p>
        </p:txBody>
      </p:sp>
      <p:sp>
        <p:nvSpPr>
          <p:cNvPr id="14359" name="Line 30"/>
          <p:cNvSpPr>
            <a:spLocks noChangeShapeType="1"/>
          </p:cNvSpPr>
          <p:nvPr/>
        </p:nvSpPr>
        <p:spPr bwMode="auto">
          <a:xfrm>
            <a:off x="1908175" y="1700213"/>
            <a:ext cx="719138" cy="577850"/>
          </a:xfrm>
          <a:prstGeom prst="line">
            <a:avLst/>
          </a:prstGeom>
          <a:noFill/>
          <a:ln w="38100">
            <a:solidFill>
              <a:schemeClr val="tx1"/>
            </a:solidFill>
            <a:round/>
            <a:headEnd/>
            <a:tailEnd type="triangle" w="med" len="med"/>
          </a:ln>
        </p:spPr>
        <p:txBody>
          <a:bodyPr/>
          <a:lstStyle/>
          <a:p>
            <a:endParaRPr lang="en-US"/>
          </a:p>
        </p:txBody>
      </p:sp>
      <p:sp>
        <p:nvSpPr>
          <p:cNvPr id="14361" name="Line 26"/>
          <p:cNvSpPr>
            <a:spLocks noChangeShapeType="1"/>
          </p:cNvSpPr>
          <p:nvPr/>
        </p:nvSpPr>
        <p:spPr bwMode="auto">
          <a:xfrm flipH="1" flipV="1">
            <a:off x="6227763" y="4365625"/>
            <a:ext cx="865187" cy="719138"/>
          </a:xfrm>
          <a:prstGeom prst="line">
            <a:avLst/>
          </a:prstGeom>
          <a:noFill/>
          <a:ln w="38100">
            <a:solidFill>
              <a:schemeClr val="tx1"/>
            </a:solidFill>
            <a:round/>
            <a:headEnd/>
            <a:tailEnd type="triangle" w="med" len="med"/>
          </a:ln>
        </p:spPr>
        <p:txBody>
          <a:bodyPr/>
          <a:lstStyle/>
          <a:p>
            <a:endParaRPr lang="en-US"/>
          </a:p>
        </p:txBody>
      </p:sp>
      <p:sp>
        <p:nvSpPr>
          <p:cNvPr id="5" name="Footer Placeholder 4">
            <a:extLst>
              <a:ext uri="{FF2B5EF4-FFF2-40B4-BE49-F238E27FC236}">
                <a16:creationId xmlns:a16="http://schemas.microsoft.com/office/drawing/2014/main" id="{06BE4375-7F18-45C7-B0A4-5A30E764D139}"/>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2000" fill="hold"/>
                                        <p:tgtEl>
                                          <p:spTgt spid="4"/>
                                        </p:tgtEl>
                                        <p:attrNameLst>
                                          <p:attrName>ppt_x</p:attrName>
                                        </p:attrNameLst>
                                      </p:cBhvr>
                                      <p:tavLst>
                                        <p:tav tm="0">
                                          <p:val>
                                            <p:strVal val="0-#ppt_w/2"/>
                                          </p:val>
                                        </p:tav>
                                        <p:tav tm="100000">
                                          <p:val>
                                            <p:strVal val="#ppt_x"/>
                                          </p:val>
                                        </p:tav>
                                      </p:tavLst>
                                    </p:anim>
                                    <p:anim calcmode="lin" valueType="num">
                                      <p:cBhvr additive="base">
                                        <p:cTn id="12"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34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359"/>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4352"/>
                                        </p:tgtEl>
                                        <p:attrNameLst>
                                          <p:attrName>style.visibility</p:attrName>
                                        </p:attrNameLst>
                                      </p:cBhvr>
                                      <p:to>
                                        <p:strVal val="visible"/>
                                      </p:to>
                                    </p:set>
                                    <p:anim calcmode="lin" valueType="num">
                                      <p:cBhvr additive="base">
                                        <p:cTn id="33" dur="500" fill="hold"/>
                                        <p:tgtEl>
                                          <p:spTgt spid="14352"/>
                                        </p:tgtEl>
                                        <p:attrNameLst>
                                          <p:attrName>ppt_x</p:attrName>
                                        </p:attrNameLst>
                                      </p:cBhvr>
                                      <p:tavLst>
                                        <p:tav tm="0">
                                          <p:val>
                                            <p:strVal val="0-#ppt_w/2"/>
                                          </p:val>
                                        </p:tav>
                                        <p:tav tm="100000">
                                          <p:val>
                                            <p:strVal val="#ppt_x"/>
                                          </p:val>
                                        </p:tav>
                                      </p:tavLst>
                                    </p:anim>
                                    <p:anim calcmode="lin" valueType="num">
                                      <p:cBhvr additive="base">
                                        <p:cTn id="34" dur="500" fill="hold"/>
                                        <p:tgtEl>
                                          <p:spTgt spid="14352"/>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343"/>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34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35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14347"/>
                                        </p:tgtEl>
                                        <p:attrNameLst>
                                          <p:attrName>style.visibility</p:attrName>
                                        </p:attrNameLst>
                                      </p:cBhvr>
                                      <p:to>
                                        <p:strVal val="visible"/>
                                      </p:to>
                                    </p:set>
                                    <p:anim calcmode="lin" valueType="num">
                                      <p:cBhvr additive="base">
                                        <p:cTn id="51" dur="500" fill="hold"/>
                                        <p:tgtEl>
                                          <p:spTgt spid="14347"/>
                                        </p:tgtEl>
                                        <p:attrNameLst>
                                          <p:attrName>ppt_x</p:attrName>
                                        </p:attrNameLst>
                                      </p:cBhvr>
                                      <p:tavLst>
                                        <p:tav tm="0">
                                          <p:val>
                                            <p:strVal val="1+#ppt_w/2"/>
                                          </p:val>
                                        </p:tav>
                                        <p:tav tm="100000">
                                          <p:val>
                                            <p:strVal val="#ppt_x"/>
                                          </p:val>
                                        </p:tav>
                                      </p:tavLst>
                                    </p:anim>
                                    <p:anim calcmode="lin" valueType="num">
                                      <p:cBhvr additive="base">
                                        <p:cTn id="52" dur="500" fill="hold"/>
                                        <p:tgtEl>
                                          <p:spTgt spid="14347"/>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4348"/>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4357"/>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14349"/>
                                        </p:tgtEl>
                                        <p:attrNameLst>
                                          <p:attrName>style.visibility</p:attrName>
                                        </p:attrNameLst>
                                      </p:cBhvr>
                                      <p:to>
                                        <p:strVal val="visible"/>
                                      </p:to>
                                    </p:set>
                                    <p:anim calcmode="lin" valueType="num">
                                      <p:cBhvr additive="base">
                                        <p:cTn id="65" dur="500" fill="hold"/>
                                        <p:tgtEl>
                                          <p:spTgt spid="14349"/>
                                        </p:tgtEl>
                                        <p:attrNameLst>
                                          <p:attrName>ppt_x</p:attrName>
                                        </p:attrNameLst>
                                      </p:cBhvr>
                                      <p:tavLst>
                                        <p:tav tm="0">
                                          <p:val>
                                            <p:strVal val="1+#ppt_w/2"/>
                                          </p:val>
                                        </p:tav>
                                        <p:tav tm="100000">
                                          <p:val>
                                            <p:strVal val="#ppt_x"/>
                                          </p:val>
                                        </p:tav>
                                      </p:tavLst>
                                    </p:anim>
                                    <p:anim calcmode="lin" valueType="num">
                                      <p:cBhvr additive="base">
                                        <p:cTn id="66" dur="500" fill="hold"/>
                                        <p:tgtEl>
                                          <p:spTgt spid="14349"/>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4351"/>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4361"/>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14355"/>
                                        </p:tgtEl>
                                        <p:attrNameLst>
                                          <p:attrName>style.visibility</p:attrName>
                                        </p:attrNameLst>
                                      </p:cBhvr>
                                      <p:to>
                                        <p:strVal val="visible"/>
                                      </p:to>
                                    </p:set>
                                    <p:anim calcmode="lin" valueType="num">
                                      <p:cBhvr additive="base">
                                        <p:cTn id="79" dur="500" fill="hold"/>
                                        <p:tgtEl>
                                          <p:spTgt spid="14355"/>
                                        </p:tgtEl>
                                        <p:attrNameLst>
                                          <p:attrName>ppt_x</p:attrName>
                                        </p:attrNameLst>
                                      </p:cBhvr>
                                      <p:tavLst>
                                        <p:tav tm="0">
                                          <p:val>
                                            <p:strVal val="1+#ppt_w/2"/>
                                          </p:val>
                                        </p:tav>
                                        <p:tav tm="100000">
                                          <p:val>
                                            <p:strVal val="#ppt_x"/>
                                          </p:val>
                                        </p:tav>
                                      </p:tavLst>
                                    </p:anim>
                                    <p:anim calcmode="lin" valueType="num">
                                      <p:cBhvr additive="base">
                                        <p:cTn id="80" dur="500" fill="hold"/>
                                        <p:tgtEl>
                                          <p:spTgt spid="14355"/>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nodeType="clickEffect">
                                  <p:stCondLst>
                                    <p:cond delay="0"/>
                                  </p:stCondLst>
                                  <p:childTnLst>
                                    <p:set>
                                      <p:cBhvr>
                                        <p:cTn id="84" dur="1" fill="hold">
                                          <p:stCondLst>
                                            <p:cond delay="0"/>
                                          </p:stCondLst>
                                        </p:cTn>
                                        <p:tgtEl>
                                          <p:spTgt spid="14345">
                                            <p:txEl>
                                              <p:pRg st="0" end="0"/>
                                            </p:txEl>
                                          </p:spTgt>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43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 grpId="0" animBg="1"/>
      <p:bldP spid="14341" grpId="0"/>
      <p:bldP spid="14343" grpId="0"/>
      <p:bldP spid="14346" grpId="0"/>
      <p:bldP spid="14347" grpId="0"/>
      <p:bldP spid="14348" grpId="0"/>
      <p:bldP spid="14349" grpId="0"/>
      <p:bldP spid="14351" grpId="0"/>
      <p:bldP spid="14352" grpId="0"/>
      <p:bldP spid="14355" grpId="0"/>
      <p:bldP spid="14356" grpId="0" animBg="1"/>
      <p:bldP spid="14357" grpId="0" animBg="1"/>
      <p:bldP spid="14358" grpId="0" animBg="1"/>
      <p:bldP spid="14359" grpId="0" animBg="1"/>
      <p:bldP spid="1436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4D935BE3-1AAA-4D02-8326-EB571A78BABB}"/>
              </a:ext>
            </a:extLst>
          </p:cNvPr>
          <p:cNvSpPr>
            <a:spLocks noGrp="1" noChangeArrowheads="1"/>
          </p:cNvSpPr>
          <p:nvPr>
            <p:ph type="title"/>
          </p:nvPr>
        </p:nvSpPr>
        <p:spPr>
          <a:xfrm>
            <a:off x="457200" y="100013"/>
            <a:ext cx="8229600" cy="1139825"/>
          </a:xfrm>
        </p:spPr>
        <p:txBody>
          <a:bodyPr/>
          <a:lstStyle/>
          <a:p>
            <a:pPr>
              <a:defRPr/>
            </a:pPr>
            <a:r>
              <a:rPr lang="en-IE" altLang="en-US" sz="4000" dirty="0">
                <a:solidFill>
                  <a:srgbClr val="FFFF59"/>
                </a:solidFill>
                <a:latin typeface="Trebuchet MS" panose="020B0603020202020204" pitchFamily="34" charset="0"/>
              </a:rPr>
              <a:t>The Traumatised Brain Cont’d</a:t>
            </a:r>
          </a:p>
        </p:txBody>
      </p:sp>
      <p:sp>
        <p:nvSpPr>
          <p:cNvPr id="24579" name="Rectangle 3"/>
          <p:cNvSpPr>
            <a:spLocks noGrp="1" noChangeArrowheads="1"/>
          </p:cNvSpPr>
          <p:nvPr>
            <p:ph type="body" idx="1"/>
          </p:nvPr>
        </p:nvSpPr>
        <p:spPr>
          <a:xfrm>
            <a:off x="179388" y="1019175"/>
            <a:ext cx="8507412" cy="4530725"/>
          </a:xfrm>
          <a:noFill/>
        </p:spPr>
        <p:txBody>
          <a:bodyPr/>
          <a:lstStyle/>
          <a:p>
            <a:pPr>
              <a:buFont typeface="Wingdings" pitchFamily="2" charset="2"/>
              <a:buNone/>
            </a:pPr>
            <a:r>
              <a:rPr lang="en-IE" altLang="en-US">
                <a:effectLst/>
              </a:rPr>
              <a:t> </a:t>
            </a:r>
          </a:p>
        </p:txBody>
      </p:sp>
      <p:sp>
        <p:nvSpPr>
          <p:cNvPr id="4" name="Oval 3">
            <a:extLst>
              <a:ext uri="{FF2B5EF4-FFF2-40B4-BE49-F238E27FC236}">
                <a16:creationId xmlns:a16="http://schemas.microsoft.com/office/drawing/2014/main" id="{9BFB2DA5-3E75-4022-B2E1-E0D3358C30FA}"/>
              </a:ext>
            </a:extLst>
          </p:cNvPr>
          <p:cNvSpPr/>
          <p:nvPr/>
        </p:nvSpPr>
        <p:spPr>
          <a:xfrm>
            <a:off x="2268538" y="1268413"/>
            <a:ext cx="4103687" cy="4608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5365" name="Text Box 5"/>
          <p:cNvSpPr txBox="1">
            <a:spLocks noChangeArrowheads="1"/>
          </p:cNvSpPr>
          <p:nvPr/>
        </p:nvSpPr>
        <p:spPr bwMode="auto">
          <a:xfrm>
            <a:off x="2700338" y="1844675"/>
            <a:ext cx="3384550" cy="1006475"/>
          </a:xfrm>
          <a:prstGeom prst="rect">
            <a:avLst/>
          </a:prstGeom>
          <a:noFill/>
          <a:ln w="9525">
            <a:noFill/>
            <a:miter lim="800000"/>
            <a:headEnd/>
            <a:tailEnd/>
          </a:ln>
        </p:spPr>
        <p:txBody>
          <a:bodyPr>
            <a:spAutoFit/>
          </a:bodyPr>
          <a:lstStyle/>
          <a:p>
            <a:pPr eaLnBrk="1" hangingPunct="1">
              <a:spcBef>
                <a:spcPct val="50000"/>
              </a:spcBef>
            </a:pPr>
            <a:r>
              <a:rPr lang="en-IE" altLang="en-US" sz="3000" b="1"/>
              <a:t>Frontal/Neo Cortex</a:t>
            </a:r>
          </a:p>
        </p:txBody>
      </p:sp>
      <p:cxnSp>
        <p:nvCxnSpPr>
          <p:cNvPr id="23" name="Straight Connector 22">
            <a:extLst>
              <a:ext uri="{FF2B5EF4-FFF2-40B4-BE49-F238E27FC236}">
                <a16:creationId xmlns:a16="http://schemas.microsoft.com/office/drawing/2014/main" id="{7F9EF798-698D-4BD6-8993-61A7220B5D89}"/>
              </a:ext>
            </a:extLst>
          </p:cNvPr>
          <p:cNvCxnSpPr/>
          <p:nvPr/>
        </p:nvCxnSpPr>
        <p:spPr>
          <a:xfrm>
            <a:off x="2339975" y="2852738"/>
            <a:ext cx="3960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367" name="Text Box 7"/>
          <p:cNvSpPr txBox="1">
            <a:spLocks noChangeArrowheads="1"/>
          </p:cNvSpPr>
          <p:nvPr/>
        </p:nvSpPr>
        <p:spPr bwMode="auto">
          <a:xfrm>
            <a:off x="2339975" y="3284538"/>
            <a:ext cx="3384550" cy="549275"/>
          </a:xfrm>
          <a:prstGeom prst="rect">
            <a:avLst/>
          </a:prstGeom>
          <a:noFill/>
          <a:ln w="9525">
            <a:noFill/>
            <a:miter lim="800000"/>
            <a:headEnd/>
            <a:tailEnd/>
          </a:ln>
        </p:spPr>
        <p:txBody>
          <a:bodyPr>
            <a:spAutoFit/>
          </a:bodyPr>
          <a:lstStyle/>
          <a:p>
            <a:pPr eaLnBrk="1" hangingPunct="1">
              <a:spcBef>
                <a:spcPct val="50000"/>
              </a:spcBef>
            </a:pPr>
            <a:r>
              <a:rPr lang="en-IE" altLang="en-US" sz="3000" b="1"/>
              <a:t>Limbic System</a:t>
            </a:r>
          </a:p>
        </p:txBody>
      </p:sp>
      <p:cxnSp>
        <p:nvCxnSpPr>
          <p:cNvPr id="2" name="Straight Connector 22">
            <a:extLst>
              <a:ext uri="{FF2B5EF4-FFF2-40B4-BE49-F238E27FC236}">
                <a16:creationId xmlns:a16="http://schemas.microsoft.com/office/drawing/2014/main" id="{FC53F4CE-48B0-4FDA-A821-708C2A6DD331}"/>
              </a:ext>
            </a:extLst>
          </p:cNvPr>
          <p:cNvCxnSpPr/>
          <p:nvPr/>
        </p:nvCxnSpPr>
        <p:spPr>
          <a:xfrm>
            <a:off x="2484438" y="4508500"/>
            <a:ext cx="37433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369" name="Text Box 9"/>
          <p:cNvSpPr txBox="1">
            <a:spLocks noChangeArrowheads="1"/>
          </p:cNvSpPr>
          <p:nvPr/>
        </p:nvSpPr>
        <p:spPr bwMode="auto">
          <a:xfrm>
            <a:off x="3276600" y="4724400"/>
            <a:ext cx="2663825" cy="549275"/>
          </a:xfrm>
          <a:prstGeom prst="rect">
            <a:avLst/>
          </a:prstGeom>
          <a:noFill/>
          <a:ln w="9525">
            <a:noFill/>
            <a:miter lim="800000"/>
            <a:headEnd/>
            <a:tailEnd/>
          </a:ln>
        </p:spPr>
        <p:txBody>
          <a:bodyPr>
            <a:spAutoFit/>
          </a:bodyPr>
          <a:lstStyle/>
          <a:p>
            <a:pPr eaLnBrk="1" hangingPunct="1">
              <a:spcBef>
                <a:spcPct val="50000"/>
              </a:spcBef>
            </a:pPr>
            <a:r>
              <a:rPr lang="en-IE" altLang="en-US" sz="3000" b="1"/>
              <a:t>Brain Stem</a:t>
            </a:r>
          </a:p>
        </p:txBody>
      </p:sp>
      <p:sp>
        <p:nvSpPr>
          <p:cNvPr id="15370" name="Text Box 11"/>
          <p:cNvSpPr txBox="1">
            <a:spLocks noChangeArrowheads="1"/>
          </p:cNvSpPr>
          <p:nvPr/>
        </p:nvSpPr>
        <p:spPr bwMode="auto">
          <a:xfrm>
            <a:off x="6084888" y="1341438"/>
            <a:ext cx="2159000" cy="701675"/>
          </a:xfrm>
          <a:prstGeom prst="rect">
            <a:avLst/>
          </a:prstGeom>
          <a:noFill/>
          <a:ln w="9525">
            <a:noFill/>
            <a:miter lim="800000"/>
            <a:headEnd/>
            <a:tailEnd/>
          </a:ln>
        </p:spPr>
        <p:txBody>
          <a:bodyPr>
            <a:spAutoFit/>
          </a:bodyPr>
          <a:lstStyle/>
          <a:p>
            <a:pPr eaLnBrk="1" hangingPunct="1">
              <a:spcBef>
                <a:spcPct val="50000"/>
              </a:spcBef>
            </a:pPr>
            <a:r>
              <a:rPr lang="en-IE" altLang="en-US" sz="2000" b="1"/>
              <a:t>Frontal Cortex</a:t>
            </a:r>
            <a:r>
              <a:rPr lang="en-IE" altLang="en-US" b="1"/>
              <a:t> </a:t>
            </a:r>
            <a:r>
              <a:rPr lang="en-IE" altLang="en-US" sz="2000"/>
              <a:t>Shuts down</a:t>
            </a:r>
          </a:p>
        </p:txBody>
      </p:sp>
      <p:sp>
        <p:nvSpPr>
          <p:cNvPr id="15371" name="Text Box 13"/>
          <p:cNvSpPr txBox="1">
            <a:spLocks noChangeArrowheads="1"/>
          </p:cNvSpPr>
          <p:nvPr/>
        </p:nvSpPr>
        <p:spPr bwMode="auto">
          <a:xfrm>
            <a:off x="6732588" y="2565400"/>
            <a:ext cx="2232025" cy="4206875"/>
          </a:xfrm>
          <a:prstGeom prst="rect">
            <a:avLst/>
          </a:prstGeom>
          <a:noFill/>
          <a:ln w="9525">
            <a:noFill/>
            <a:miter lim="800000"/>
            <a:headEnd/>
            <a:tailEnd/>
          </a:ln>
        </p:spPr>
        <p:txBody>
          <a:bodyPr>
            <a:spAutoFit/>
          </a:bodyPr>
          <a:lstStyle/>
          <a:p>
            <a:pPr eaLnBrk="1" hangingPunct="1">
              <a:spcBef>
                <a:spcPct val="50000"/>
              </a:spcBef>
            </a:pPr>
            <a:r>
              <a:rPr lang="en-IE" altLang="en-US" sz="2000" b="1"/>
              <a:t>Amygdala </a:t>
            </a:r>
          </a:p>
          <a:p>
            <a:pPr eaLnBrk="1" hangingPunct="1">
              <a:spcBef>
                <a:spcPct val="50000"/>
              </a:spcBef>
            </a:pPr>
            <a:r>
              <a:rPr lang="en-IE" altLang="en-US" sz="2000" b="1"/>
              <a:t>Becomes v sensitive to trigger such as reminders of trauma, fear-inducing cues, external stimuli, sounds, thoughts, images, emotions, body sensations, etc</a:t>
            </a:r>
          </a:p>
        </p:txBody>
      </p:sp>
      <p:sp>
        <p:nvSpPr>
          <p:cNvPr id="24588" name="Text Box 14"/>
          <p:cNvSpPr txBox="1">
            <a:spLocks noChangeArrowheads="1"/>
          </p:cNvSpPr>
          <p:nvPr/>
        </p:nvSpPr>
        <p:spPr bwMode="auto">
          <a:xfrm>
            <a:off x="5076825" y="4221163"/>
            <a:ext cx="1079500" cy="366712"/>
          </a:xfrm>
          <a:prstGeom prst="rect">
            <a:avLst/>
          </a:prstGeom>
          <a:noFill/>
          <a:ln w="9525">
            <a:noFill/>
            <a:miter lim="800000"/>
            <a:headEnd/>
            <a:tailEnd/>
          </a:ln>
        </p:spPr>
        <p:txBody>
          <a:bodyPr>
            <a:spAutoFit/>
          </a:bodyPr>
          <a:lstStyle/>
          <a:p>
            <a:pPr eaLnBrk="1" hangingPunct="1">
              <a:spcBef>
                <a:spcPct val="50000"/>
              </a:spcBef>
            </a:pPr>
            <a:endParaRPr lang="en-US" altLang="en-US"/>
          </a:p>
        </p:txBody>
      </p:sp>
      <p:sp>
        <p:nvSpPr>
          <p:cNvPr id="15373" name="Text Box 16"/>
          <p:cNvSpPr txBox="1">
            <a:spLocks noChangeArrowheads="1"/>
          </p:cNvSpPr>
          <p:nvPr/>
        </p:nvSpPr>
        <p:spPr bwMode="auto">
          <a:xfrm>
            <a:off x="0" y="1484313"/>
            <a:ext cx="2124075" cy="1938992"/>
          </a:xfrm>
          <a:prstGeom prst="rect">
            <a:avLst/>
          </a:prstGeom>
          <a:noFill/>
          <a:ln w="9525">
            <a:noFill/>
            <a:miter lim="800000"/>
            <a:headEnd/>
            <a:tailEnd/>
          </a:ln>
        </p:spPr>
        <p:txBody>
          <a:bodyPr>
            <a:spAutoFit/>
          </a:bodyPr>
          <a:lstStyle/>
          <a:p>
            <a:pPr eaLnBrk="1" hangingPunct="1"/>
            <a:r>
              <a:rPr lang="en-IE" altLang="en-US" sz="2000" b="1" dirty="0"/>
              <a:t>Hippocampus (regulates emotion &amp; memory) </a:t>
            </a:r>
          </a:p>
          <a:p>
            <a:pPr eaLnBrk="1" hangingPunct="1"/>
            <a:r>
              <a:rPr lang="en-IE" altLang="en-US" sz="2000" b="1" dirty="0"/>
              <a:t>Is inhibited under threat</a:t>
            </a:r>
          </a:p>
        </p:txBody>
      </p:sp>
      <p:sp>
        <p:nvSpPr>
          <p:cNvPr id="15374" name="Text Box 18"/>
          <p:cNvSpPr txBox="1">
            <a:spLocks noChangeArrowheads="1"/>
          </p:cNvSpPr>
          <p:nvPr/>
        </p:nvSpPr>
        <p:spPr bwMode="auto">
          <a:xfrm>
            <a:off x="179388" y="3717925"/>
            <a:ext cx="2376487" cy="3140075"/>
          </a:xfrm>
          <a:prstGeom prst="rect">
            <a:avLst/>
          </a:prstGeom>
          <a:noFill/>
          <a:ln w="9525">
            <a:noFill/>
            <a:miter lim="800000"/>
            <a:headEnd/>
            <a:tailEnd/>
          </a:ln>
        </p:spPr>
        <p:txBody>
          <a:bodyPr>
            <a:spAutoFit/>
          </a:bodyPr>
          <a:lstStyle/>
          <a:p>
            <a:pPr eaLnBrk="1" hangingPunct="1">
              <a:spcBef>
                <a:spcPct val="50000"/>
              </a:spcBef>
            </a:pPr>
            <a:r>
              <a:rPr lang="en-IE" altLang="en-US" sz="2000" b="1"/>
              <a:t>Amygdala has a post-trauma fear network in which it encodes trauma. Body, sensory &amp; emotional memories divorce from verbal ones</a:t>
            </a:r>
          </a:p>
        </p:txBody>
      </p:sp>
      <p:sp>
        <p:nvSpPr>
          <p:cNvPr id="15375" name="Line 21"/>
          <p:cNvSpPr>
            <a:spLocks noChangeShapeType="1"/>
          </p:cNvSpPr>
          <p:nvPr/>
        </p:nvSpPr>
        <p:spPr bwMode="auto">
          <a:xfrm flipH="1">
            <a:off x="5292725" y="1557338"/>
            <a:ext cx="862013" cy="576262"/>
          </a:xfrm>
          <a:prstGeom prst="line">
            <a:avLst/>
          </a:prstGeom>
          <a:noFill/>
          <a:ln w="38100">
            <a:solidFill>
              <a:schemeClr val="tx1"/>
            </a:solidFill>
            <a:round/>
            <a:headEnd/>
            <a:tailEnd type="triangle" w="med" len="med"/>
          </a:ln>
        </p:spPr>
        <p:txBody>
          <a:bodyPr/>
          <a:lstStyle/>
          <a:p>
            <a:endParaRPr lang="en-US"/>
          </a:p>
        </p:txBody>
      </p:sp>
      <p:sp>
        <p:nvSpPr>
          <p:cNvPr id="15376" name="Line 22"/>
          <p:cNvSpPr>
            <a:spLocks noChangeShapeType="1"/>
          </p:cNvSpPr>
          <p:nvPr/>
        </p:nvSpPr>
        <p:spPr bwMode="auto">
          <a:xfrm flipV="1">
            <a:off x="2411413" y="3933825"/>
            <a:ext cx="2376487" cy="1438275"/>
          </a:xfrm>
          <a:prstGeom prst="line">
            <a:avLst/>
          </a:prstGeom>
          <a:noFill/>
          <a:ln w="38100">
            <a:solidFill>
              <a:schemeClr val="tx1"/>
            </a:solidFill>
            <a:round/>
            <a:headEnd/>
            <a:tailEnd type="triangle" w="med" len="med"/>
          </a:ln>
        </p:spPr>
        <p:txBody>
          <a:bodyPr/>
          <a:lstStyle/>
          <a:p>
            <a:endParaRPr lang="en-US"/>
          </a:p>
        </p:txBody>
      </p:sp>
      <p:sp>
        <p:nvSpPr>
          <p:cNvPr id="15377" name="Line 23"/>
          <p:cNvSpPr>
            <a:spLocks noChangeShapeType="1"/>
          </p:cNvSpPr>
          <p:nvPr/>
        </p:nvSpPr>
        <p:spPr bwMode="auto">
          <a:xfrm>
            <a:off x="2124075" y="1916113"/>
            <a:ext cx="1368425" cy="1441450"/>
          </a:xfrm>
          <a:prstGeom prst="line">
            <a:avLst/>
          </a:prstGeom>
          <a:noFill/>
          <a:ln w="38100">
            <a:solidFill>
              <a:schemeClr val="tx1"/>
            </a:solidFill>
            <a:round/>
            <a:headEnd/>
            <a:tailEnd type="triangle" w="med" len="med"/>
          </a:ln>
        </p:spPr>
        <p:txBody>
          <a:bodyPr/>
          <a:lstStyle/>
          <a:p>
            <a:endParaRPr lang="en-US"/>
          </a:p>
        </p:txBody>
      </p:sp>
      <p:sp>
        <p:nvSpPr>
          <p:cNvPr id="5" name="Footer Placeholder 4">
            <a:extLst>
              <a:ext uri="{FF2B5EF4-FFF2-40B4-BE49-F238E27FC236}">
                <a16:creationId xmlns:a16="http://schemas.microsoft.com/office/drawing/2014/main" id="{18D32E03-DF39-47D3-ACE1-AAB1E6D726E1}"/>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7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7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36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37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373"/>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371"/>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369"/>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376"/>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4" grpId="0" animBg="1"/>
      <p:bldP spid="15365" grpId="0"/>
      <p:bldP spid="15367" grpId="0"/>
      <p:bldP spid="15369" grpId="0"/>
      <p:bldP spid="15370" grpId="0"/>
      <p:bldP spid="15371" grpId="0"/>
      <p:bldP spid="15373" grpId="0"/>
      <p:bldP spid="15374" grpId="0"/>
      <p:bldP spid="15375" grpId="0" animBg="1"/>
      <p:bldP spid="15376" grpId="0" animBg="1"/>
      <p:bldP spid="15377"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9BF04-C4A5-4876-8FE2-80AAAAAEFD88}"/>
              </a:ext>
            </a:extLst>
          </p:cNvPr>
          <p:cNvSpPr>
            <a:spLocks noGrp="1"/>
          </p:cNvSpPr>
          <p:nvPr>
            <p:ph type="title" idx="4294967295"/>
          </p:nvPr>
        </p:nvSpPr>
        <p:spPr>
          <a:xfrm>
            <a:off x="179388" y="22225"/>
            <a:ext cx="8445500" cy="990600"/>
          </a:xfrm>
        </p:spPr>
        <p:txBody>
          <a:bodyPr/>
          <a:lstStyle/>
          <a:p>
            <a:pPr eaLnBrk="1" hangingPunct="1">
              <a:defRPr/>
            </a:pPr>
            <a:r>
              <a:rPr lang="en-IE" altLang="en-US" sz="4000" b="1" dirty="0">
                <a:solidFill>
                  <a:srgbClr val="FFFF59"/>
                </a:solidFill>
                <a:latin typeface="Trebuchet MS" panose="020B0603020202020204" pitchFamily="34" charset="0"/>
              </a:rPr>
              <a:t>In Trauma</a:t>
            </a:r>
            <a:r>
              <a:rPr lang="en-IE" altLang="en-US" sz="3300" dirty="0">
                <a:solidFill>
                  <a:srgbClr val="FFFF99"/>
                </a:solidFill>
                <a:latin typeface="Trebuchet MS" panose="020B0603020202020204" pitchFamily="34" charset="0"/>
              </a:rPr>
              <a:t> </a:t>
            </a:r>
            <a:endParaRPr lang="en-GB" altLang="en-US" sz="3300" dirty="0">
              <a:solidFill>
                <a:srgbClr val="FFFF99"/>
              </a:solidFill>
              <a:latin typeface="Trebuchet MS" panose="020B0603020202020204" pitchFamily="34" charset="0"/>
            </a:endParaRPr>
          </a:p>
        </p:txBody>
      </p:sp>
      <p:sp>
        <p:nvSpPr>
          <p:cNvPr id="3" name="Content Placeholder 2">
            <a:extLst>
              <a:ext uri="{FF2B5EF4-FFF2-40B4-BE49-F238E27FC236}">
                <a16:creationId xmlns:a16="http://schemas.microsoft.com/office/drawing/2014/main" id="{00E958F8-3D7B-4E01-AD0E-827B6A58E82C}"/>
              </a:ext>
            </a:extLst>
          </p:cNvPr>
          <p:cNvSpPr>
            <a:spLocks noGrp="1"/>
          </p:cNvSpPr>
          <p:nvPr>
            <p:ph idx="4294967295"/>
          </p:nvPr>
        </p:nvSpPr>
        <p:spPr>
          <a:xfrm>
            <a:off x="323850" y="1052513"/>
            <a:ext cx="8424863" cy="5545137"/>
          </a:xfrm>
        </p:spPr>
        <p:txBody>
          <a:bodyPr/>
          <a:lstStyle/>
          <a:p>
            <a:pPr>
              <a:defRPr/>
            </a:pPr>
            <a:r>
              <a:rPr lang="en-IE" altLang="en-US" b="1" dirty="0">
                <a:latin typeface="Trebuchet MS" panose="020B0603020202020204" pitchFamily="34" charset="0"/>
              </a:rPr>
              <a:t>The amygdala gets stuck in a state of alert constantly sending out fear responses to often innocuous, misinterpreted threats</a:t>
            </a:r>
          </a:p>
          <a:p>
            <a:pPr>
              <a:defRPr/>
            </a:pPr>
            <a:r>
              <a:rPr lang="en-IE" altLang="en-US" b="1" dirty="0">
                <a:latin typeface="Trebuchet MS" panose="020B0603020202020204" pitchFamily="34" charset="0"/>
              </a:rPr>
              <a:t>It yells to the hypothalamus to activate the SNS (fight/flight) over and over again and keeps cascading cortisol through the system to deal with the perceived threat</a:t>
            </a:r>
          </a:p>
          <a:p>
            <a:pPr>
              <a:defRPr/>
            </a:pPr>
            <a:r>
              <a:rPr lang="en-IE" altLang="en-US" b="1" dirty="0">
                <a:latin typeface="Trebuchet MS" panose="020B0603020202020204" pitchFamily="34" charset="0"/>
              </a:rPr>
              <a:t>And so the symptoms of trauma now enter the traumatised person’s life.</a:t>
            </a:r>
          </a:p>
          <a:p>
            <a:pPr>
              <a:defRPr/>
            </a:pPr>
            <a:endParaRPr lang="en-IE" altLang="en-US" b="1" dirty="0">
              <a:latin typeface="Trebuchet MS" panose="020B0603020202020204" pitchFamily="34" charset="0"/>
            </a:endParaRPr>
          </a:p>
          <a:p>
            <a:pPr>
              <a:defRPr/>
            </a:pPr>
            <a:endParaRPr lang="en-IE" altLang="en-US" dirty="0"/>
          </a:p>
          <a:p>
            <a:pPr>
              <a:defRPr/>
            </a:pPr>
            <a:endParaRPr lang="en-IE" altLang="en-US" dirty="0"/>
          </a:p>
        </p:txBody>
      </p:sp>
      <p:sp>
        <p:nvSpPr>
          <p:cNvPr id="5" name="Footer Placeholder 4">
            <a:extLst>
              <a:ext uri="{FF2B5EF4-FFF2-40B4-BE49-F238E27FC236}">
                <a16:creationId xmlns:a16="http://schemas.microsoft.com/office/drawing/2014/main" id="{4EB62E6D-DBDB-499F-9D8B-E7068DEAA284}"/>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9839D421-0124-40B8-B669-4C4E960FCA7B}"/>
              </a:ext>
            </a:extLst>
          </p:cNvPr>
          <p:cNvSpPr>
            <a:spLocks noGrp="1" noChangeArrowheads="1"/>
          </p:cNvSpPr>
          <p:nvPr>
            <p:ph type="title" idx="4294967295"/>
          </p:nvPr>
        </p:nvSpPr>
        <p:spPr>
          <a:xfrm>
            <a:off x="468313" y="0"/>
            <a:ext cx="8496300" cy="1228725"/>
          </a:xfrm>
        </p:spPr>
        <p:txBody>
          <a:bodyPr/>
          <a:lstStyle/>
          <a:p>
            <a:pPr>
              <a:defRPr/>
            </a:pPr>
            <a:r>
              <a:rPr lang="en-IE" altLang="en-US" sz="4000" b="1" dirty="0">
                <a:solidFill>
                  <a:srgbClr val="FFFF59"/>
                </a:solidFill>
                <a:latin typeface="Trebuchet MS" panose="020B0603020202020204" pitchFamily="34" charset="0"/>
              </a:rPr>
              <a:t>And Once Traumatised…</a:t>
            </a:r>
          </a:p>
        </p:txBody>
      </p:sp>
      <p:sp>
        <p:nvSpPr>
          <p:cNvPr id="65539" name="Rectangle 3"/>
          <p:cNvSpPr>
            <a:spLocks noGrp="1" noChangeArrowheads="1"/>
          </p:cNvSpPr>
          <p:nvPr>
            <p:ph type="body" idx="4294967295"/>
          </p:nvPr>
        </p:nvSpPr>
        <p:spPr>
          <a:xfrm>
            <a:off x="468313" y="1052513"/>
            <a:ext cx="8496300" cy="5184775"/>
          </a:xfrm>
          <a:noFill/>
        </p:spPr>
        <p:txBody>
          <a:bodyPr/>
          <a:lstStyle/>
          <a:p>
            <a:r>
              <a:rPr lang="en-IE" altLang="en-US" b="1">
                <a:effectLst/>
                <a:latin typeface="Trebuchet MS" pitchFamily="34" charset="0"/>
              </a:rPr>
              <a:t>In trauma the integration of cognitive, emotional and somatic/body processing can get compromised and dysregulated</a:t>
            </a:r>
          </a:p>
          <a:p>
            <a:r>
              <a:rPr lang="en-IE" altLang="en-US" b="1">
                <a:effectLst/>
                <a:latin typeface="Trebuchet MS" pitchFamily="34" charset="0"/>
              </a:rPr>
              <a:t>It is dysregulated arousal which can govern a traumatised person’s emotional and cognitive processing resulting in escalating emotions, spiralling thoughts &amp; a misunderstanding of the current environmental cues as those from a past trauma</a:t>
            </a:r>
          </a:p>
        </p:txBody>
      </p:sp>
      <p:sp>
        <p:nvSpPr>
          <p:cNvPr id="3" name="Footer Placeholder 2">
            <a:extLst>
              <a:ext uri="{FF2B5EF4-FFF2-40B4-BE49-F238E27FC236}">
                <a16:creationId xmlns:a16="http://schemas.microsoft.com/office/drawing/2014/main" id="{9A5B00C9-4739-491A-8F80-1869C9FD50C2}"/>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fade">
                                      <p:cBhvr>
                                        <p:cTn id="7" dur="2000"/>
                                        <p:tgtEl>
                                          <p:spTgt spid="48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5539">
                                            <p:txEl>
                                              <p:pRg st="0" end="0"/>
                                            </p:txEl>
                                          </p:spTgt>
                                        </p:tgtEl>
                                        <p:attrNameLst>
                                          <p:attrName>style.visibility</p:attrName>
                                        </p:attrNameLst>
                                      </p:cBhvr>
                                      <p:to>
                                        <p:strVal val="visible"/>
                                      </p:to>
                                    </p:set>
                                    <p:animEffect transition="in" filter="wipe(left)">
                                      <p:cBhvr>
                                        <p:cTn id="12" dur="500"/>
                                        <p:tgtEl>
                                          <p:spTgt spid="655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5539">
                                            <p:txEl>
                                              <p:pRg st="1" end="1"/>
                                            </p:txEl>
                                          </p:spTgt>
                                        </p:tgtEl>
                                        <p:attrNameLst>
                                          <p:attrName>style.visibility</p:attrName>
                                        </p:attrNameLst>
                                      </p:cBhvr>
                                      <p:to>
                                        <p:strVal val="visible"/>
                                      </p:to>
                                    </p:set>
                                    <p:animEffect transition="in" filter="wipe(left)">
                                      <p:cBhvr>
                                        <p:cTn id="17" dur="500"/>
                                        <p:tgtEl>
                                          <p:spTgt spid="655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6553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9CDEE-57BE-4869-AEE7-EDF7841967F7}"/>
              </a:ext>
            </a:extLst>
          </p:cNvPr>
          <p:cNvSpPr>
            <a:spLocks noGrp="1"/>
          </p:cNvSpPr>
          <p:nvPr>
            <p:ph type="title" idx="4294967295"/>
          </p:nvPr>
        </p:nvSpPr>
        <p:spPr>
          <a:xfrm>
            <a:off x="323850" y="1"/>
            <a:ext cx="8445500" cy="620688"/>
          </a:xfrm>
        </p:spPr>
        <p:txBody>
          <a:bodyPr/>
          <a:lstStyle/>
          <a:p>
            <a:pPr eaLnBrk="1" hangingPunct="1">
              <a:defRPr/>
            </a:pPr>
            <a:br>
              <a:rPr lang="en-IE" altLang="en-US" sz="3600" dirty="0">
                <a:solidFill>
                  <a:srgbClr val="FFFF59"/>
                </a:solidFill>
                <a:latin typeface="Trebuchet MS" panose="020B0603020202020204" pitchFamily="34" charset="0"/>
              </a:rPr>
            </a:br>
            <a:r>
              <a:rPr lang="en-IE" altLang="en-US" sz="4000" b="1" dirty="0">
                <a:solidFill>
                  <a:srgbClr val="FFFF59"/>
                </a:solidFill>
                <a:latin typeface="Trebuchet MS" panose="020B0603020202020204" pitchFamily="34" charset="0"/>
              </a:rPr>
              <a:t>This Explains The Reaction by Trauma Clients</a:t>
            </a:r>
            <a:endParaRPr lang="en-GB" altLang="en-US" sz="4000" b="1" dirty="0">
              <a:solidFill>
                <a:srgbClr val="FFFF99"/>
              </a:solidFill>
              <a:latin typeface="Trebuchet MS" panose="020B0603020202020204" pitchFamily="34" charset="0"/>
            </a:endParaRPr>
          </a:p>
        </p:txBody>
      </p:sp>
      <p:sp>
        <p:nvSpPr>
          <p:cNvPr id="3" name="Content Placeholder 2">
            <a:extLst>
              <a:ext uri="{FF2B5EF4-FFF2-40B4-BE49-F238E27FC236}">
                <a16:creationId xmlns:a16="http://schemas.microsoft.com/office/drawing/2014/main" id="{FED2DD15-DBCE-411E-9375-35CAFDDACC70}"/>
              </a:ext>
            </a:extLst>
          </p:cNvPr>
          <p:cNvSpPr>
            <a:spLocks noGrp="1"/>
          </p:cNvSpPr>
          <p:nvPr>
            <p:ph idx="4294967295"/>
          </p:nvPr>
        </p:nvSpPr>
        <p:spPr>
          <a:xfrm>
            <a:off x="107504" y="1247460"/>
            <a:ext cx="8928992" cy="5202237"/>
          </a:xfrm>
        </p:spPr>
        <p:txBody>
          <a:bodyPr/>
          <a:lstStyle/>
          <a:p>
            <a:pPr>
              <a:defRPr/>
            </a:pPr>
            <a:r>
              <a:rPr lang="en-IE" altLang="zh-CN" b="1" dirty="0">
                <a:latin typeface="Trebuchet MS" panose="020B0603020202020204" pitchFamily="34" charset="0"/>
                <a:ea typeface="宋体" panose="02010600030101010101" pitchFamily="2" charset="-122"/>
              </a:rPr>
              <a:t>When there has been no trauma we can process fearful sounds, etc, through the cortical regions of the brain which analyses the stimulus.  </a:t>
            </a:r>
          </a:p>
          <a:p>
            <a:pPr>
              <a:defRPr/>
            </a:pPr>
            <a:r>
              <a:rPr lang="en-IE" altLang="zh-CN" b="1" dirty="0">
                <a:latin typeface="Trebuchet MS" panose="020B0603020202020204" pitchFamily="34" charset="0"/>
                <a:ea typeface="宋体" panose="02010600030101010101" pitchFamily="2" charset="-122"/>
              </a:rPr>
              <a:t>But traumatised people can’t, they go straight from threat to fear.  So a person who has been raped will respond to the perception of any of the cues that were there during the rape – e.g. the assailant’s voice, touch, a look, etc.</a:t>
            </a:r>
            <a:r>
              <a:rPr lang="en-IE" altLang="zh-CN" b="1" dirty="0">
                <a:effectLst/>
                <a:latin typeface="Trebuchet MS" panose="020B0603020202020204" pitchFamily="34" charset="0"/>
                <a:ea typeface="宋体" panose="02010600030101010101" pitchFamily="2" charset="-122"/>
              </a:rPr>
              <a:t> </a:t>
            </a:r>
            <a:endParaRPr lang="en-IE" altLang="en-US" b="1" dirty="0">
              <a:effectLst/>
              <a:latin typeface="Trebuchet MS" panose="020B0603020202020204" pitchFamily="34" charset="0"/>
            </a:endParaRPr>
          </a:p>
        </p:txBody>
      </p:sp>
      <p:sp>
        <p:nvSpPr>
          <p:cNvPr id="5" name="Footer Placeholder 4">
            <a:extLst>
              <a:ext uri="{FF2B5EF4-FFF2-40B4-BE49-F238E27FC236}">
                <a16:creationId xmlns:a16="http://schemas.microsoft.com/office/drawing/2014/main" id="{D354520B-4399-4A9A-B83A-2F619AFA4BE7}"/>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98211-58C7-4FE7-9BB0-270EF92D5680}"/>
              </a:ext>
            </a:extLst>
          </p:cNvPr>
          <p:cNvSpPr>
            <a:spLocks noGrp="1"/>
          </p:cNvSpPr>
          <p:nvPr>
            <p:ph type="title"/>
          </p:nvPr>
        </p:nvSpPr>
        <p:spPr>
          <a:xfrm>
            <a:off x="457200" y="260648"/>
            <a:ext cx="8229600" cy="1139825"/>
          </a:xfrm>
        </p:spPr>
        <p:txBody>
          <a:bodyPr/>
          <a:lstStyle/>
          <a:p>
            <a:pPr eaLnBrk="1" hangingPunct="1">
              <a:defRPr/>
            </a:pPr>
            <a:r>
              <a:rPr lang="en-IE" sz="4000" b="1" kern="1200" dirty="0">
                <a:solidFill>
                  <a:srgbClr val="FFFF59"/>
                </a:solidFill>
                <a:latin typeface="Trebuchet MS" panose="020B0603020202020204" pitchFamily="34" charset="0"/>
                <a:ea typeface="+mn-ea"/>
                <a:cs typeface="Arial" panose="020B0604020202020204" pitchFamily="34" charset="0"/>
              </a:rPr>
              <a:t>Some Sources of Trauma</a:t>
            </a:r>
          </a:p>
        </p:txBody>
      </p:sp>
      <p:sp>
        <p:nvSpPr>
          <p:cNvPr id="3" name="Content Placeholder 2">
            <a:extLst>
              <a:ext uri="{FF2B5EF4-FFF2-40B4-BE49-F238E27FC236}">
                <a16:creationId xmlns:a16="http://schemas.microsoft.com/office/drawing/2014/main" id="{F110828A-6959-4EC0-AA24-D6B25A731F9B}"/>
              </a:ext>
            </a:extLst>
          </p:cNvPr>
          <p:cNvSpPr>
            <a:spLocks noGrp="1"/>
          </p:cNvSpPr>
          <p:nvPr>
            <p:ph sz="half" idx="1"/>
          </p:nvPr>
        </p:nvSpPr>
        <p:spPr>
          <a:xfrm>
            <a:off x="457200" y="1340768"/>
            <a:ext cx="4038600" cy="4530725"/>
          </a:xfrm>
        </p:spPr>
        <p:txBody>
          <a:bodyPr/>
          <a:lstStyle/>
          <a:p>
            <a:pPr eaLnBrk="1" hangingPunct="1">
              <a:defRPr/>
            </a:pPr>
            <a:r>
              <a:rPr lang="en-IE" altLang="en-US" b="1" dirty="0">
                <a:latin typeface="Trebuchet MS" panose="020B0603020202020204" pitchFamily="34" charset="0"/>
              </a:rPr>
              <a:t>Attack</a:t>
            </a:r>
          </a:p>
          <a:p>
            <a:pPr eaLnBrk="1" hangingPunct="1">
              <a:defRPr/>
            </a:pPr>
            <a:r>
              <a:rPr lang="en-IE" altLang="en-US" b="1" dirty="0">
                <a:latin typeface="Trebuchet MS" panose="020B0603020202020204" pitchFamily="34" charset="0"/>
              </a:rPr>
              <a:t>Sexual Abuse</a:t>
            </a:r>
          </a:p>
          <a:p>
            <a:pPr eaLnBrk="1" hangingPunct="1">
              <a:defRPr/>
            </a:pPr>
            <a:r>
              <a:rPr lang="en-IE" altLang="en-US" b="1" dirty="0">
                <a:latin typeface="Trebuchet MS" panose="020B0603020202020204" pitchFamily="34" charset="0"/>
              </a:rPr>
              <a:t>Natural Disaster</a:t>
            </a:r>
          </a:p>
          <a:p>
            <a:pPr eaLnBrk="1" hangingPunct="1">
              <a:defRPr/>
            </a:pPr>
            <a:r>
              <a:rPr lang="en-IE" altLang="en-US" b="1" dirty="0">
                <a:latin typeface="Trebuchet MS" panose="020B0603020202020204" pitchFamily="34" charset="0"/>
              </a:rPr>
              <a:t>Bullying</a:t>
            </a:r>
          </a:p>
          <a:p>
            <a:pPr eaLnBrk="1" hangingPunct="1">
              <a:defRPr/>
            </a:pPr>
            <a:r>
              <a:rPr lang="en-IE" altLang="en-US" b="1" dirty="0">
                <a:latin typeface="Trebuchet MS" panose="020B0603020202020204" pitchFamily="34" charset="0"/>
              </a:rPr>
              <a:t>Vicarious Trauma</a:t>
            </a:r>
          </a:p>
          <a:p>
            <a:pPr eaLnBrk="1" hangingPunct="1">
              <a:defRPr/>
            </a:pPr>
            <a:r>
              <a:rPr lang="en-IE" altLang="en-US" b="1" dirty="0">
                <a:latin typeface="Trebuchet MS" panose="020B0603020202020204" pitchFamily="34" charset="0"/>
              </a:rPr>
              <a:t>Terrorism</a:t>
            </a:r>
          </a:p>
          <a:p>
            <a:pPr eaLnBrk="1" hangingPunct="1">
              <a:defRPr/>
            </a:pPr>
            <a:r>
              <a:rPr lang="en-IE" altLang="en-US" b="1" dirty="0">
                <a:latin typeface="Trebuchet MS" panose="020B0603020202020204" pitchFamily="34" charset="0"/>
              </a:rPr>
              <a:t>War</a:t>
            </a:r>
          </a:p>
          <a:p>
            <a:pPr eaLnBrk="1" hangingPunct="1">
              <a:defRPr/>
            </a:pPr>
            <a:r>
              <a:rPr lang="en-IE" altLang="en-US" b="1" dirty="0">
                <a:latin typeface="Trebuchet MS" panose="020B0603020202020204" pitchFamily="34" charset="0"/>
              </a:rPr>
              <a:t>Accidents</a:t>
            </a:r>
          </a:p>
          <a:p>
            <a:pPr eaLnBrk="1" hangingPunct="1">
              <a:defRPr/>
            </a:pPr>
            <a:r>
              <a:rPr lang="en-IE" altLang="en-US" b="1" dirty="0">
                <a:latin typeface="Trebuchet MS" panose="020B0603020202020204" pitchFamily="34" charset="0"/>
              </a:rPr>
              <a:t>Medical/Surgical</a:t>
            </a:r>
          </a:p>
          <a:p>
            <a:endParaRPr lang="en-IE" dirty="0"/>
          </a:p>
        </p:txBody>
      </p:sp>
      <p:sp>
        <p:nvSpPr>
          <p:cNvPr id="4" name="Content Placeholder 3">
            <a:extLst>
              <a:ext uri="{FF2B5EF4-FFF2-40B4-BE49-F238E27FC236}">
                <a16:creationId xmlns:a16="http://schemas.microsoft.com/office/drawing/2014/main" id="{F3C5DFAD-B9F9-42A7-8F23-1DCE5969E4AB}"/>
              </a:ext>
            </a:extLst>
          </p:cNvPr>
          <p:cNvSpPr>
            <a:spLocks noGrp="1"/>
          </p:cNvSpPr>
          <p:nvPr>
            <p:ph sz="half" idx="2"/>
          </p:nvPr>
        </p:nvSpPr>
        <p:spPr>
          <a:xfrm>
            <a:off x="4139952" y="1400473"/>
            <a:ext cx="4680520" cy="4530725"/>
          </a:xfrm>
        </p:spPr>
        <p:txBody>
          <a:bodyPr/>
          <a:lstStyle/>
          <a:p>
            <a:pPr eaLnBrk="1" hangingPunct="1">
              <a:defRPr/>
            </a:pPr>
            <a:r>
              <a:rPr lang="en-IE" altLang="en-US" b="1" dirty="0">
                <a:latin typeface="Trebuchet MS" panose="020B0603020202020204" pitchFamily="34" charset="0"/>
              </a:rPr>
              <a:t>Neglect</a:t>
            </a:r>
          </a:p>
          <a:p>
            <a:pPr eaLnBrk="1" hangingPunct="1">
              <a:defRPr/>
            </a:pPr>
            <a:r>
              <a:rPr lang="en-IE" altLang="en-US" b="1" dirty="0">
                <a:latin typeface="Trebuchet MS" panose="020B0603020202020204" pitchFamily="34" charset="0"/>
              </a:rPr>
              <a:t>Refugee/Relocation</a:t>
            </a:r>
          </a:p>
          <a:p>
            <a:pPr eaLnBrk="1" hangingPunct="1">
              <a:defRPr/>
            </a:pPr>
            <a:r>
              <a:rPr lang="en-IE" altLang="en-US" b="1" dirty="0">
                <a:latin typeface="Trebuchet MS" panose="020B0603020202020204" pitchFamily="34" charset="0"/>
              </a:rPr>
              <a:t>Racial</a:t>
            </a:r>
          </a:p>
          <a:p>
            <a:pPr eaLnBrk="1" hangingPunct="1">
              <a:defRPr/>
            </a:pPr>
            <a:r>
              <a:rPr lang="en-IE" altLang="en-US" b="1" dirty="0">
                <a:latin typeface="Trebuchet MS" panose="020B0603020202020204" pitchFamily="34" charset="0"/>
              </a:rPr>
              <a:t>Captivity</a:t>
            </a:r>
          </a:p>
          <a:p>
            <a:pPr eaLnBrk="1" hangingPunct="1">
              <a:defRPr/>
            </a:pPr>
            <a:r>
              <a:rPr lang="en-IE" altLang="en-US" b="1" dirty="0">
                <a:latin typeface="Trebuchet MS" panose="020B0603020202020204" pitchFamily="34" charset="0"/>
              </a:rPr>
              <a:t>Pre &amp; Peri Natal</a:t>
            </a:r>
          </a:p>
          <a:p>
            <a:pPr eaLnBrk="1" hangingPunct="1">
              <a:defRPr/>
            </a:pPr>
            <a:r>
              <a:rPr lang="en-IE" altLang="en-US" b="1" dirty="0">
                <a:latin typeface="Trebuchet MS" panose="020B0603020202020204" pitchFamily="34" charset="0"/>
              </a:rPr>
              <a:t>Transgenerational</a:t>
            </a:r>
          </a:p>
          <a:p>
            <a:pPr eaLnBrk="1" hangingPunct="1">
              <a:defRPr/>
            </a:pPr>
            <a:r>
              <a:rPr lang="en-IE" altLang="en-US" b="1" dirty="0">
                <a:latin typeface="Trebuchet MS" panose="020B0603020202020204" pitchFamily="34" charset="0"/>
              </a:rPr>
              <a:t>Loss/Death</a:t>
            </a:r>
          </a:p>
          <a:p>
            <a:pPr eaLnBrk="1" hangingPunct="1">
              <a:defRPr/>
            </a:pPr>
            <a:r>
              <a:rPr lang="en-IE" altLang="en-US" b="1" dirty="0">
                <a:latin typeface="Trebuchet MS" panose="020B0603020202020204" pitchFamily="34" charset="0"/>
              </a:rPr>
              <a:t>Developmental/attach-</a:t>
            </a:r>
            <a:r>
              <a:rPr lang="en-IE" altLang="en-US" b="1" dirty="0" err="1">
                <a:latin typeface="Trebuchet MS" panose="020B0603020202020204" pitchFamily="34" charset="0"/>
              </a:rPr>
              <a:t>ment</a:t>
            </a:r>
            <a:r>
              <a:rPr lang="en-IE" altLang="en-US" b="1" dirty="0">
                <a:latin typeface="Trebuchet MS" panose="020B0603020202020204" pitchFamily="34" charset="0"/>
              </a:rPr>
              <a:t> trauma.</a:t>
            </a:r>
            <a:endParaRPr lang="en-GB" altLang="en-US" b="1" dirty="0">
              <a:latin typeface="Trebuchet MS" panose="020B0603020202020204" pitchFamily="34" charset="0"/>
            </a:endParaRPr>
          </a:p>
          <a:p>
            <a:endParaRPr lang="en-IE" dirty="0"/>
          </a:p>
        </p:txBody>
      </p:sp>
      <p:sp>
        <p:nvSpPr>
          <p:cNvPr id="7" name="Footer Placeholder 6">
            <a:extLst>
              <a:ext uri="{FF2B5EF4-FFF2-40B4-BE49-F238E27FC236}">
                <a16:creationId xmlns:a16="http://schemas.microsoft.com/office/drawing/2014/main" id="{5155566C-BE3E-4349-897B-68516E695027}"/>
              </a:ext>
            </a:extLst>
          </p:cNvPr>
          <p:cNvSpPr>
            <a:spLocks noGrp="1"/>
          </p:cNvSpPr>
          <p:nvPr>
            <p:ph type="ftr" sz="quarter" idx="10"/>
          </p:nvPr>
        </p:nvSpPr>
        <p:spPr>
          <a:xfrm>
            <a:off x="2485344" y="6237312"/>
            <a:ext cx="4328120" cy="457200"/>
          </a:xfrm>
        </p:spPr>
        <p:txBody>
          <a:bodyPr/>
          <a:lstStyle/>
          <a:p>
            <a:pPr>
              <a:defRPr/>
            </a:pPr>
            <a:r>
              <a:rPr lang="en-IE" sz="1400" b="1" dirty="0"/>
              <a:t>All rights reserved Patricia Allen-Garrett. Not for reproduction</a:t>
            </a:r>
          </a:p>
        </p:txBody>
      </p:sp>
    </p:spTree>
    <p:extLst>
      <p:ext uri="{BB962C8B-B14F-4D97-AF65-F5344CB8AC3E}">
        <p14:creationId xmlns:p14="http://schemas.microsoft.com/office/powerpoint/2010/main" val="1950142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59A68-3661-42F7-8C96-583ECBBDBC85}"/>
              </a:ext>
            </a:extLst>
          </p:cNvPr>
          <p:cNvSpPr>
            <a:spLocks noGrp="1"/>
          </p:cNvSpPr>
          <p:nvPr>
            <p:ph type="title" idx="4294967295"/>
          </p:nvPr>
        </p:nvSpPr>
        <p:spPr>
          <a:xfrm>
            <a:off x="539750" y="115888"/>
            <a:ext cx="8229600" cy="504800"/>
          </a:xfrm>
        </p:spPr>
        <p:txBody>
          <a:bodyPr/>
          <a:lstStyle/>
          <a:p>
            <a:pPr eaLnBrk="1" hangingPunct="1">
              <a:defRPr/>
            </a:pPr>
            <a:r>
              <a:rPr lang="en-IE" altLang="en-US" sz="3400" b="1" dirty="0">
                <a:solidFill>
                  <a:srgbClr val="FFFF59"/>
                </a:solidFill>
                <a:latin typeface="Trebuchet MS" panose="020B0603020202020204" pitchFamily="34" charset="0"/>
              </a:rPr>
              <a:t>Tonic</a:t>
            </a:r>
            <a:r>
              <a:rPr lang="en-IE" altLang="en-US" sz="3400" dirty="0">
                <a:solidFill>
                  <a:srgbClr val="FFFF59"/>
                </a:solidFill>
                <a:latin typeface="Trebuchet MS" panose="020B0603020202020204" pitchFamily="34" charset="0"/>
              </a:rPr>
              <a:t> </a:t>
            </a:r>
            <a:r>
              <a:rPr lang="en-IE" altLang="en-US" sz="3400" b="1" dirty="0">
                <a:solidFill>
                  <a:srgbClr val="FFFF59"/>
                </a:solidFill>
                <a:latin typeface="Trebuchet MS" panose="020B0603020202020204" pitchFamily="34" charset="0"/>
              </a:rPr>
              <a:t>Immobility/Freeze</a:t>
            </a:r>
            <a:endParaRPr lang="en-GB" altLang="en-US" sz="3400" b="1" dirty="0">
              <a:solidFill>
                <a:srgbClr val="FFFF59"/>
              </a:solidFill>
              <a:latin typeface="Trebuchet MS" panose="020B0603020202020204" pitchFamily="34" charset="0"/>
            </a:endParaRPr>
          </a:p>
        </p:txBody>
      </p:sp>
      <p:sp>
        <p:nvSpPr>
          <p:cNvPr id="3" name="Content Placeholder 2">
            <a:extLst>
              <a:ext uri="{FF2B5EF4-FFF2-40B4-BE49-F238E27FC236}">
                <a16:creationId xmlns:a16="http://schemas.microsoft.com/office/drawing/2014/main" id="{A280DBB5-6BDF-43D0-9576-9BD0F9A656C2}"/>
              </a:ext>
            </a:extLst>
          </p:cNvPr>
          <p:cNvSpPr>
            <a:spLocks noGrp="1"/>
          </p:cNvSpPr>
          <p:nvPr>
            <p:ph idx="4294967295"/>
          </p:nvPr>
        </p:nvSpPr>
        <p:spPr>
          <a:xfrm>
            <a:off x="1" y="594560"/>
            <a:ext cx="8820472" cy="6021387"/>
          </a:xfrm>
        </p:spPr>
        <p:txBody>
          <a:bodyPr/>
          <a:lstStyle/>
          <a:p>
            <a:pPr eaLnBrk="1" hangingPunct="1">
              <a:defRPr/>
            </a:pPr>
            <a:r>
              <a:rPr lang="en-IE" altLang="en-US" sz="2600" b="1" dirty="0">
                <a:latin typeface="Trebuchet MS" panose="020B0603020202020204" pitchFamily="34" charset="0"/>
              </a:rPr>
              <a:t>This occurs when fight or flight is not possible or when trauma is prolonged.  The SNS &amp; PNS kick in simultaneously.  It is an altered reality as the physiological system feels like it has shut down </a:t>
            </a:r>
          </a:p>
          <a:p>
            <a:pPr eaLnBrk="1" hangingPunct="1">
              <a:defRPr/>
            </a:pPr>
            <a:r>
              <a:rPr lang="en-IE" altLang="zh-CN" sz="2600" b="1" dirty="0">
                <a:latin typeface="Trebuchet MS" panose="020B0603020202020204" pitchFamily="34" charset="0"/>
                <a:ea typeface="宋体" panose="02010600030101010101" pitchFamily="2" charset="-122"/>
              </a:rPr>
              <a:t>Can increase chance of survival &amp; save the life of e.g. animal – lion may stop mauling an impala</a:t>
            </a:r>
            <a:r>
              <a:rPr lang="en-IE" altLang="zh-CN" sz="2600" b="1" dirty="0">
                <a:effectLst/>
                <a:latin typeface="Trebuchet MS" panose="020B0603020202020204" pitchFamily="34" charset="0"/>
                <a:ea typeface="宋体" panose="02010600030101010101" pitchFamily="2" charset="-122"/>
              </a:rPr>
              <a:t> </a:t>
            </a:r>
            <a:r>
              <a:rPr lang="en-IE" altLang="en-US" sz="2600" b="1" dirty="0">
                <a:latin typeface="Trebuchet MS" panose="020B0603020202020204" pitchFamily="34" charset="0"/>
              </a:rPr>
              <a:t>if it seems dead. It can also act as a protector in e.g. abuse.</a:t>
            </a:r>
            <a:r>
              <a:rPr lang="en-IE" altLang="en-US" sz="2600" b="1" dirty="0">
                <a:effectLst/>
                <a:latin typeface="Trebuchet MS" panose="020B0603020202020204" pitchFamily="34" charset="0"/>
              </a:rPr>
              <a:t> </a:t>
            </a:r>
          </a:p>
          <a:p>
            <a:pPr eaLnBrk="1" hangingPunct="1">
              <a:defRPr/>
            </a:pPr>
            <a:r>
              <a:rPr lang="en-IE" sz="2600" b="1" dirty="0">
                <a:latin typeface="Trebuchet MS" panose="020B0603020202020204" pitchFamily="34" charset="0"/>
              </a:rPr>
              <a:t>In certain traumatic situations (neglect, childhood sexual abuse, etc), it isn’t always possible/safe to fight back or run away. Often the most efficient/protective strategy is withdrawal and/or freeze. This will often manifest as </a:t>
            </a:r>
            <a:r>
              <a:rPr lang="en-IE" sz="2600" b="1" dirty="0" err="1">
                <a:latin typeface="Trebuchet MS" panose="020B0603020202020204" pitchFamily="34" charset="0"/>
              </a:rPr>
              <a:t>hypoarousal</a:t>
            </a:r>
            <a:r>
              <a:rPr lang="en-IE" sz="2600" b="1" dirty="0">
                <a:latin typeface="Trebuchet MS" panose="020B0603020202020204" pitchFamily="34" charset="0"/>
              </a:rPr>
              <a:t> in a session (hang on for Polyvagal </a:t>
            </a:r>
            <a:r>
              <a:rPr lang="en-IE" sz="2600" b="1" dirty="0">
                <a:latin typeface="Trebuchet MS" panose="020B0603020202020204" pitchFamily="34" charset="0"/>
                <a:sym typeface="Wingdings" panose="05000000000000000000" pitchFamily="2" charset="2"/>
              </a:rPr>
              <a:t> </a:t>
            </a:r>
            <a:r>
              <a:rPr lang="en-IE" sz="2600" b="1" dirty="0">
                <a:latin typeface="Trebuchet MS" panose="020B0603020202020204" pitchFamily="34" charset="0"/>
              </a:rPr>
              <a:t>) </a:t>
            </a:r>
            <a:endParaRPr lang="en-GB" altLang="en-US" sz="2600" b="1" dirty="0">
              <a:latin typeface="Trebuchet MS" panose="020B0603020202020204" pitchFamily="34" charset="0"/>
            </a:endParaRPr>
          </a:p>
          <a:p>
            <a:pPr eaLnBrk="1" hangingPunct="1">
              <a:defRPr/>
            </a:pPr>
            <a:endParaRPr lang="en-GB" altLang="en-US" sz="2800" b="1" dirty="0">
              <a:effectLst/>
              <a:latin typeface="Trebuchet MS" panose="020B0603020202020204" pitchFamily="34" charset="0"/>
            </a:endParaRPr>
          </a:p>
        </p:txBody>
      </p:sp>
      <p:sp>
        <p:nvSpPr>
          <p:cNvPr id="5" name="Footer Placeholder 4">
            <a:extLst>
              <a:ext uri="{FF2B5EF4-FFF2-40B4-BE49-F238E27FC236}">
                <a16:creationId xmlns:a16="http://schemas.microsoft.com/office/drawing/2014/main" id="{27F089DA-A153-4F10-A68C-32C982FE993E}"/>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E938E-35CB-4183-A6C0-E537D75D103A}"/>
              </a:ext>
            </a:extLst>
          </p:cNvPr>
          <p:cNvSpPr>
            <a:spLocks noGrp="1"/>
          </p:cNvSpPr>
          <p:nvPr>
            <p:ph type="title" idx="4294967295"/>
          </p:nvPr>
        </p:nvSpPr>
        <p:spPr>
          <a:xfrm>
            <a:off x="179388" y="-8414"/>
            <a:ext cx="8445500" cy="701110"/>
          </a:xfrm>
        </p:spPr>
        <p:txBody>
          <a:bodyPr/>
          <a:lstStyle/>
          <a:p>
            <a:pPr eaLnBrk="1" hangingPunct="1">
              <a:defRPr/>
            </a:pPr>
            <a:r>
              <a:rPr lang="en-IE" altLang="en-US" sz="4000" b="1" dirty="0">
                <a:solidFill>
                  <a:srgbClr val="FFFF59"/>
                </a:solidFill>
                <a:latin typeface="Trebuchet MS" panose="020B0603020202020204" pitchFamily="34" charset="0"/>
              </a:rPr>
              <a:t>Fight, Flight &amp; Freeze</a:t>
            </a:r>
            <a:endParaRPr lang="en-GB" altLang="en-US" sz="4000" b="1" dirty="0">
              <a:solidFill>
                <a:srgbClr val="FFFF99"/>
              </a:solidFill>
              <a:latin typeface="Trebuchet MS" panose="020B0603020202020204" pitchFamily="34" charset="0"/>
            </a:endParaRPr>
          </a:p>
        </p:txBody>
      </p:sp>
      <p:sp>
        <p:nvSpPr>
          <p:cNvPr id="3" name="Content Placeholder 2">
            <a:extLst>
              <a:ext uri="{FF2B5EF4-FFF2-40B4-BE49-F238E27FC236}">
                <a16:creationId xmlns:a16="http://schemas.microsoft.com/office/drawing/2014/main" id="{F6ACD753-F767-4567-AD18-C27461809B20}"/>
              </a:ext>
            </a:extLst>
          </p:cNvPr>
          <p:cNvSpPr>
            <a:spLocks noGrp="1"/>
          </p:cNvSpPr>
          <p:nvPr>
            <p:ph idx="4294967295"/>
          </p:nvPr>
        </p:nvSpPr>
        <p:spPr>
          <a:xfrm>
            <a:off x="107504" y="692696"/>
            <a:ext cx="8860302" cy="5732463"/>
          </a:xfrm>
        </p:spPr>
        <p:txBody>
          <a:bodyPr/>
          <a:lstStyle/>
          <a:p>
            <a:pPr>
              <a:defRPr/>
            </a:pPr>
            <a:r>
              <a:rPr lang="en-IE" altLang="en-US" sz="3000" b="1" dirty="0">
                <a:latin typeface="Trebuchet MS" panose="020B0603020202020204" pitchFamily="34" charset="0"/>
              </a:rPr>
              <a:t>These  are automatic, instinctive survival responses, not considered responses &amp; not under our conscious control. Limbic system perceives the strength &amp; time available and determines which response is used – e.g.</a:t>
            </a:r>
          </a:p>
          <a:p>
            <a:pPr>
              <a:defRPr/>
            </a:pPr>
            <a:r>
              <a:rPr lang="en-IE" altLang="en-US" sz="3000" b="1" dirty="0">
                <a:latin typeface="Trebuchet MS" panose="020B0603020202020204" pitchFamily="34" charset="0"/>
                <a:sym typeface="Wingdings 3" panose="05040102010807070707" pitchFamily="18" charset="2"/>
              </a:rPr>
              <a:t></a:t>
            </a:r>
            <a:r>
              <a:rPr lang="en-IE" altLang="en-US" sz="3000" b="1" dirty="0">
                <a:latin typeface="Trebuchet MS" panose="020B0603020202020204" pitchFamily="34" charset="0"/>
              </a:rPr>
              <a:t>If there is time and strength to run away: flee is the response</a:t>
            </a:r>
          </a:p>
          <a:p>
            <a:pPr>
              <a:defRPr/>
            </a:pPr>
            <a:r>
              <a:rPr lang="en-IE" altLang="en-US" sz="3000" b="1" dirty="0">
                <a:latin typeface="Trebuchet MS" panose="020B0603020202020204" pitchFamily="34" charset="0"/>
              </a:rPr>
              <a:t>If there is no time, but strength: fight is the response</a:t>
            </a:r>
          </a:p>
          <a:p>
            <a:pPr>
              <a:defRPr/>
            </a:pPr>
            <a:r>
              <a:rPr lang="en-IE" altLang="en-US" sz="3000" b="1" dirty="0">
                <a:latin typeface="Trebuchet MS" panose="020B0603020202020204" pitchFamily="34" charset="0"/>
              </a:rPr>
              <a:t>If there is no time or strength &amp; death is imminent: freeze will be the response</a:t>
            </a:r>
          </a:p>
        </p:txBody>
      </p:sp>
      <p:sp>
        <p:nvSpPr>
          <p:cNvPr id="5" name="Footer Placeholder 4">
            <a:extLst>
              <a:ext uri="{FF2B5EF4-FFF2-40B4-BE49-F238E27FC236}">
                <a16:creationId xmlns:a16="http://schemas.microsoft.com/office/drawing/2014/main" id="{71E60FC8-7E54-427B-88E5-FFFCBAF6AA8E}"/>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74B6A-C738-43FE-B85D-EF2724D49DF1}"/>
              </a:ext>
            </a:extLst>
          </p:cNvPr>
          <p:cNvSpPr>
            <a:spLocks noGrp="1"/>
          </p:cNvSpPr>
          <p:nvPr>
            <p:ph type="title" idx="4294967295"/>
          </p:nvPr>
        </p:nvSpPr>
        <p:spPr>
          <a:xfrm>
            <a:off x="179512" y="332656"/>
            <a:ext cx="8445500" cy="1296144"/>
          </a:xfrm>
        </p:spPr>
        <p:txBody>
          <a:bodyPr/>
          <a:lstStyle/>
          <a:p>
            <a:pPr eaLnBrk="1" hangingPunct="1">
              <a:defRPr/>
            </a:pPr>
            <a:r>
              <a:rPr lang="en-GB" altLang="en-US" sz="4000" b="1" dirty="0">
                <a:solidFill>
                  <a:srgbClr val="FFFF99"/>
                </a:solidFill>
                <a:latin typeface="Trebuchet MS" panose="020B0603020202020204" pitchFamily="34" charset="0"/>
              </a:rPr>
              <a:t>Examining My Triggers and Body Signs</a:t>
            </a:r>
          </a:p>
        </p:txBody>
      </p:sp>
      <p:sp>
        <p:nvSpPr>
          <p:cNvPr id="3" name="Content Placeholder 2">
            <a:extLst>
              <a:ext uri="{FF2B5EF4-FFF2-40B4-BE49-F238E27FC236}">
                <a16:creationId xmlns:a16="http://schemas.microsoft.com/office/drawing/2014/main" id="{9D428C50-1D55-477C-8D45-52C3896A4EF2}"/>
              </a:ext>
            </a:extLst>
          </p:cNvPr>
          <p:cNvSpPr>
            <a:spLocks noGrp="1"/>
          </p:cNvSpPr>
          <p:nvPr>
            <p:ph idx="4294967295"/>
          </p:nvPr>
        </p:nvSpPr>
        <p:spPr>
          <a:xfrm>
            <a:off x="0" y="908050"/>
            <a:ext cx="9144000" cy="5732463"/>
          </a:xfrm>
        </p:spPr>
        <p:txBody>
          <a:bodyPr/>
          <a:lstStyle/>
          <a:p>
            <a:pPr>
              <a:buFont typeface="Wingdings" pitchFamily="2" charset="2"/>
              <a:buNone/>
              <a:defRPr/>
            </a:pPr>
            <a:r>
              <a:rPr lang="en-IE" altLang="zh-CN" b="1" dirty="0">
                <a:latin typeface="Trebuchet MS" panose="020B0603020202020204" pitchFamily="34" charset="0"/>
                <a:ea typeface="宋体" panose="02010600030101010101" pitchFamily="2" charset="-122"/>
              </a:rPr>
              <a:t> </a:t>
            </a:r>
            <a:endParaRPr lang="en-IE" altLang="en-US" b="1" dirty="0">
              <a:latin typeface="Trebuchet MS" panose="020B0603020202020204" pitchFamily="34" charset="0"/>
            </a:endParaRPr>
          </a:p>
        </p:txBody>
      </p:sp>
      <p:pic>
        <p:nvPicPr>
          <p:cNvPr id="31748" name="Picture 5" descr="https://get-help.stopitnow.org.uk/images/wooden-figures/pigs-and-triggers.jpg"/>
          <p:cNvPicPr>
            <a:picLocks noChangeAspect="1" noChangeArrowheads="1"/>
          </p:cNvPicPr>
          <p:nvPr/>
        </p:nvPicPr>
        <p:blipFill>
          <a:blip r:embed="rId2" cstate="print"/>
          <a:srcRect/>
          <a:stretch>
            <a:fillRect/>
          </a:stretch>
        </p:blipFill>
        <p:spPr bwMode="auto">
          <a:xfrm>
            <a:off x="971550" y="1898650"/>
            <a:ext cx="7200900" cy="4292600"/>
          </a:xfrm>
          <a:prstGeom prst="rect">
            <a:avLst/>
          </a:prstGeom>
          <a:noFill/>
          <a:ln w="9525">
            <a:noFill/>
            <a:miter lim="800000"/>
            <a:headEnd/>
            <a:tailEnd/>
          </a:ln>
        </p:spPr>
      </p:pic>
      <p:sp>
        <p:nvSpPr>
          <p:cNvPr id="5" name="Footer Placeholder 4">
            <a:extLst>
              <a:ext uri="{FF2B5EF4-FFF2-40B4-BE49-F238E27FC236}">
                <a16:creationId xmlns:a16="http://schemas.microsoft.com/office/drawing/2014/main" id="{2E256D04-F447-48E0-BA1D-473E39966CCB}"/>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9B153-D272-45B5-B79D-143B7E54737D}"/>
              </a:ext>
            </a:extLst>
          </p:cNvPr>
          <p:cNvSpPr>
            <a:spLocks noGrp="1"/>
          </p:cNvSpPr>
          <p:nvPr>
            <p:ph type="title"/>
          </p:nvPr>
        </p:nvSpPr>
        <p:spPr>
          <a:xfrm>
            <a:off x="457200" y="44625"/>
            <a:ext cx="8229600" cy="2088231"/>
          </a:xfrm>
        </p:spPr>
        <p:txBody>
          <a:bodyPr/>
          <a:lstStyle/>
          <a:p>
            <a:r>
              <a:rPr lang="en-IE" altLang="en-US" sz="4000" b="1" dirty="0">
                <a:solidFill>
                  <a:srgbClr val="FFFF59"/>
                </a:solidFill>
                <a:latin typeface="Trebuchet MS" panose="020B0603020202020204" pitchFamily="34" charset="0"/>
              </a:rPr>
              <a:t>Brain and Body </a:t>
            </a:r>
            <a:r>
              <a:rPr lang="en-IE" sz="4000" b="1" dirty="0">
                <a:solidFill>
                  <a:srgbClr val="FFFF59"/>
                </a:solidFill>
                <a:latin typeface="Trebuchet MS" panose="020B0603020202020204" pitchFamily="34" charset="0"/>
              </a:rPr>
              <a:t>Physiology - The Brain’s role In Trauma &amp; PTSD - What’s happening in the body</a:t>
            </a:r>
            <a:endParaRPr lang="en-IE" sz="4000" dirty="0"/>
          </a:p>
        </p:txBody>
      </p:sp>
      <p:sp>
        <p:nvSpPr>
          <p:cNvPr id="3" name="Content Placeholder 2">
            <a:extLst>
              <a:ext uri="{FF2B5EF4-FFF2-40B4-BE49-F238E27FC236}">
                <a16:creationId xmlns:a16="http://schemas.microsoft.com/office/drawing/2014/main" id="{7B43D36C-1D0B-4B48-AE1C-6D70F5160B77}"/>
              </a:ext>
            </a:extLst>
          </p:cNvPr>
          <p:cNvSpPr>
            <a:spLocks noGrp="1"/>
          </p:cNvSpPr>
          <p:nvPr>
            <p:ph idx="1"/>
          </p:nvPr>
        </p:nvSpPr>
        <p:spPr>
          <a:xfrm>
            <a:off x="323528" y="2060848"/>
            <a:ext cx="8496944" cy="4530725"/>
          </a:xfrm>
        </p:spPr>
        <p:txBody>
          <a:bodyPr/>
          <a:lstStyle/>
          <a:p>
            <a:pPr>
              <a:defRPr/>
            </a:pPr>
            <a:r>
              <a:rPr lang="en-IE" altLang="zh-CN" b="1">
                <a:latin typeface="Trebuchet MS" panose="020B0603020202020204" pitchFamily="34" charset="0"/>
                <a:ea typeface="宋体" panose="02010600030101010101" pitchFamily="2" charset="-122"/>
              </a:rPr>
              <a:t>Handout</a:t>
            </a:r>
            <a:r>
              <a:rPr lang="en-IE" altLang="zh-CN" b="1">
                <a:effectLst/>
                <a:latin typeface="Trebuchet MS" panose="020B0603020202020204" pitchFamily="34" charset="0"/>
                <a:ea typeface="宋体" panose="02010600030101010101" pitchFamily="2" charset="-122"/>
              </a:rPr>
              <a:t> </a:t>
            </a:r>
            <a:endParaRPr lang="en-IE" altLang="en-US" b="1" dirty="0">
              <a:effectLst/>
              <a:latin typeface="Trebuchet MS" panose="020B0603020202020204" pitchFamily="34" charset="0"/>
            </a:endParaRPr>
          </a:p>
        </p:txBody>
      </p:sp>
      <p:pic>
        <p:nvPicPr>
          <p:cNvPr id="4" name="Picture 2" descr="File:Documents icon.svg">
            <a:extLst>
              <a:ext uri="{FF2B5EF4-FFF2-40B4-BE49-F238E27FC236}">
                <a16:creationId xmlns:a16="http://schemas.microsoft.com/office/drawing/2014/main" id="{21AC73B4-E7D5-4561-9ADC-095AFBE796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6727" y="2924944"/>
            <a:ext cx="2745433" cy="2664296"/>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a:extLst>
              <a:ext uri="{FF2B5EF4-FFF2-40B4-BE49-F238E27FC236}">
                <a16:creationId xmlns:a16="http://schemas.microsoft.com/office/drawing/2014/main" id="{A1713131-D2A3-4076-B927-EDE14737FE2C}"/>
              </a:ext>
            </a:extLst>
          </p:cNvPr>
          <p:cNvSpPr>
            <a:spLocks noGrp="1"/>
          </p:cNvSpPr>
          <p:nvPr>
            <p:ph type="ftr" sz="quarter" idx="10"/>
          </p:nvPr>
        </p:nvSpPr>
        <p:spPr/>
        <p:txBody>
          <a:bodyPr/>
          <a:lstStyle/>
          <a:p>
            <a:pPr>
              <a:defRPr/>
            </a:pPr>
            <a:r>
              <a:rPr lang="en-IE"/>
              <a:t>All rights reserved Patricia Allen-Garrett. Not for reproduction</a:t>
            </a:r>
          </a:p>
        </p:txBody>
      </p:sp>
    </p:spTree>
    <p:extLst>
      <p:ext uri="{BB962C8B-B14F-4D97-AF65-F5344CB8AC3E}">
        <p14:creationId xmlns:p14="http://schemas.microsoft.com/office/powerpoint/2010/main" val="3375697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F1E45-1A37-4C55-8750-89F1C47EF8A5}"/>
              </a:ext>
            </a:extLst>
          </p:cNvPr>
          <p:cNvSpPr>
            <a:spLocks noGrp="1"/>
          </p:cNvSpPr>
          <p:nvPr>
            <p:ph type="title" idx="4294967295"/>
          </p:nvPr>
        </p:nvSpPr>
        <p:spPr>
          <a:xfrm>
            <a:off x="468313" y="0"/>
            <a:ext cx="8229600" cy="774700"/>
          </a:xfrm>
        </p:spPr>
        <p:txBody>
          <a:bodyPr/>
          <a:lstStyle/>
          <a:p>
            <a:pPr eaLnBrk="1" hangingPunct="1">
              <a:defRPr/>
            </a:pPr>
            <a:r>
              <a:rPr lang="en-IE" altLang="en-US" sz="4000" b="1">
                <a:solidFill>
                  <a:srgbClr val="FFFF59"/>
                </a:solidFill>
                <a:latin typeface="Trebuchet MS" panose="020B0603020202020204" pitchFamily="34" charset="0"/>
              </a:rPr>
              <a:t>Covered Today</a:t>
            </a:r>
            <a:endParaRPr lang="en-GB" altLang="en-US" sz="4000" b="1" dirty="0">
              <a:solidFill>
                <a:srgbClr val="FFFF59"/>
              </a:solidFill>
              <a:latin typeface="Trebuchet MS" panose="020B0603020202020204" pitchFamily="34" charset="0"/>
            </a:endParaRPr>
          </a:p>
        </p:txBody>
      </p:sp>
      <p:sp>
        <p:nvSpPr>
          <p:cNvPr id="3" name="Content Placeholder 2"/>
          <p:cNvSpPr>
            <a:spLocks noGrp="1"/>
          </p:cNvSpPr>
          <p:nvPr>
            <p:ph idx="4294967295"/>
          </p:nvPr>
        </p:nvSpPr>
        <p:spPr>
          <a:xfrm>
            <a:off x="179388" y="777875"/>
            <a:ext cx="8964612" cy="6021388"/>
          </a:xfrm>
          <a:noFill/>
        </p:spPr>
        <p:txBody>
          <a:bodyPr/>
          <a:lstStyle/>
          <a:p>
            <a:pPr eaLnBrk="1" hangingPunct="1"/>
            <a:r>
              <a:rPr lang="en-IE" altLang="zh-CN" sz="3100" b="1" dirty="0">
                <a:effectLst/>
                <a:latin typeface="Trebuchet MS" pitchFamily="34" charset="0"/>
                <a:ea typeface="宋体" pitchFamily="2" charset="-122"/>
              </a:rPr>
              <a:t>Trauma’s different sources</a:t>
            </a:r>
          </a:p>
          <a:p>
            <a:pPr eaLnBrk="1" hangingPunct="1"/>
            <a:r>
              <a:rPr lang="en-IE" altLang="zh-CN" sz="3100" b="1" dirty="0">
                <a:effectLst/>
                <a:latin typeface="Trebuchet MS" pitchFamily="34" charset="0"/>
                <a:ea typeface="宋体" pitchFamily="2" charset="-122"/>
              </a:rPr>
              <a:t>When trauma can occur</a:t>
            </a:r>
          </a:p>
          <a:p>
            <a:pPr eaLnBrk="1" hangingPunct="1"/>
            <a:r>
              <a:rPr lang="en-IE" altLang="zh-CN" sz="3100" b="1" dirty="0">
                <a:effectLst/>
                <a:latin typeface="Trebuchet MS" pitchFamily="34" charset="0"/>
                <a:ea typeface="宋体" pitchFamily="2" charset="-122"/>
              </a:rPr>
              <a:t>Trauma symptoms</a:t>
            </a:r>
          </a:p>
          <a:p>
            <a:pPr eaLnBrk="1" hangingPunct="1"/>
            <a:r>
              <a:rPr lang="en-IE" altLang="zh-CN" sz="3100" b="1" dirty="0">
                <a:effectLst/>
                <a:latin typeface="Trebuchet MS" pitchFamily="34" charset="0"/>
                <a:ea typeface="宋体" pitchFamily="2" charset="-122"/>
              </a:rPr>
              <a:t>Non-traumatised brain architecture </a:t>
            </a:r>
          </a:p>
          <a:p>
            <a:pPr eaLnBrk="1" hangingPunct="1"/>
            <a:r>
              <a:rPr lang="en-IE" altLang="zh-CN" sz="3100" b="1" dirty="0">
                <a:effectLst/>
                <a:latin typeface="Trebuchet MS" pitchFamily="34" charset="0"/>
                <a:ea typeface="宋体" pitchFamily="2" charset="-122"/>
              </a:rPr>
              <a:t>3 brains in one</a:t>
            </a:r>
          </a:p>
          <a:p>
            <a:pPr eaLnBrk="1" hangingPunct="1"/>
            <a:r>
              <a:rPr lang="en-IE" altLang="zh-CN" sz="3100" b="1" dirty="0">
                <a:effectLst/>
                <a:latin typeface="Trebuchet MS" pitchFamily="34" charset="0"/>
                <a:ea typeface="宋体" pitchFamily="2" charset="-122"/>
              </a:rPr>
              <a:t>The traumatised brain</a:t>
            </a:r>
          </a:p>
          <a:p>
            <a:pPr eaLnBrk="1" hangingPunct="1"/>
            <a:r>
              <a:rPr lang="en-IE" altLang="zh-CN" sz="3100" b="1" dirty="0">
                <a:effectLst/>
                <a:latin typeface="Trebuchet MS" pitchFamily="34" charset="0"/>
                <a:ea typeface="宋体" pitchFamily="2" charset="-122"/>
              </a:rPr>
              <a:t>My trauma triggers and style</a:t>
            </a:r>
          </a:p>
          <a:p>
            <a:pPr eaLnBrk="1" hangingPunct="1"/>
            <a:r>
              <a:rPr lang="en-IE" altLang="zh-CN" sz="3100" b="1" dirty="0">
                <a:effectLst/>
                <a:latin typeface="Trebuchet MS" pitchFamily="34" charset="0"/>
                <a:ea typeface="宋体" pitchFamily="2" charset="-122"/>
              </a:rPr>
              <a:t>Biological &amp; brain aspects </a:t>
            </a:r>
          </a:p>
        </p:txBody>
      </p:sp>
      <p:sp>
        <p:nvSpPr>
          <p:cNvPr id="5" name="Footer Placeholder 4">
            <a:extLst>
              <a:ext uri="{FF2B5EF4-FFF2-40B4-BE49-F238E27FC236}">
                <a16:creationId xmlns:a16="http://schemas.microsoft.com/office/drawing/2014/main" id="{E4ACD29E-6E80-48AA-9C43-0ACE4948E3E0}"/>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5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left)">
                                      <p:cBhvr>
                                        <p:cTn id="37" dur="500"/>
                                        <p:tgtEl>
                                          <p:spTgt spid="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left)">
                                      <p:cBhvr>
                                        <p:cTn id="42" dur="500"/>
                                        <p:tgtEl>
                                          <p:spTgt spid="3">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left)">
                                      <p:cBhvr>
                                        <p:cTn id="47" dur="500"/>
                                        <p:tgtEl>
                                          <p:spTgt spid="3">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nodeType="clickEffect">
                                  <p:stCondLst>
                                    <p:cond delay="0"/>
                                  </p:stCondLst>
                                  <p:childTnLst>
                                    <p:set>
                                      <p:cBhvr>
                                        <p:cTn id="5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nodeType="clickEffect">
                                  <p:stCondLst>
                                    <p:cond delay="0"/>
                                  </p:stCondLst>
                                  <p:childTnLst>
                                    <p:set>
                                      <p:cBhvr>
                                        <p:cTn id="5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nodeType="clickEffect">
                                  <p:stCondLst>
                                    <p:cond delay="0"/>
                                  </p:stCondLst>
                                  <p:childTnLst>
                                    <p:set>
                                      <p:cBhvr>
                                        <p:cTn id="5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nodeType="clickEffect">
                                  <p:stCondLst>
                                    <p:cond delay="0"/>
                                  </p:stCondLst>
                                  <p:childTnLst>
                                    <p:set>
                                      <p:cBhvr>
                                        <p:cTn id="6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1" presetClass="entr" presetSubtype="0" fill="hold" nodeType="clickEffect">
                                  <p:stCondLst>
                                    <p:cond delay="0"/>
                                  </p:stCondLst>
                                  <p:childTnLst>
                                    <p:set>
                                      <p:cBhvr>
                                        <p:cTn id="6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1" presetClass="entr" presetSubtype="0" fill="hold" nodeType="clickEffect">
                                  <p:stCondLst>
                                    <p:cond delay="0"/>
                                  </p:stCondLst>
                                  <p:childTnLst>
                                    <p:set>
                                      <p:cBhvr>
                                        <p:cTn id="7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nodeType="clickEffect">
                                  <p:stCondLst>
                                    <p:cond delay="0"/>
                                  </p:stCondLst>
                                  <p:childTnLst>
                                    <p:set>
                                      <p:cBhvr>
                                        <p:cTn id="7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1" presetClass="entr" presetSubtype="0" fill="hold" nodeType="clickEffect">
                                  <p:stCondLst>
                                    <p:cond delay="0"/>
                                  </p:stCondLst>
                                  <p:childTnLst>
                                    <p:set>
                                      <p:cBhvr>
                                        <p:cTn id="7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98211-58C7-4FE7-9BB0-270EF92D5680}"/>
              </a:ext>
            </a:extLst>
          </p:cNvPr>
          <p:cNvSpPr>
            <a:spLocks noGrp="1"/>
          </p:cNvSpPr>
          <p:nvPr>
            <p:ph type="title"/>
          </p:nvPr>
        </p:nvSpPr>
        <p:spPr>
          <a:xfrm>
            <a:off x="457200" y="116632"/>
            <a:ext cx="8229600" cy="1224136"/>
          </a:xfrm>
        </p:spPr>
        <p:txBody>
          <a:bodyPr/>
          <a:lstStyle/>
          <a:p>
            <a:pPr eaLnBrk="1" hangingPunct="1">
              <a:defRPr/>
            </a:pPr>
            <a:r>
              <a:rPr lang="en-IE" sz="3400" b="1" dirty="0">
                <a:solidFill>
                  <a:srgbClr val="ECE974"/>
                </a:solidFill>
                <a:latin typeface="Trebuchet MS" panose="020B0603020202020204" pitchFamily="34" charset="0"/>
              </a:rPr>
              <a:t>Some Sources of Developmental Trauma – they pattern our core beliefs</a:t>
            </a:r>
            <a:endParaRPr lang="en-IE" sz="3400" b="1" kern="1200" dirty="0">
              <a:solidFill>
                <a:srgbClr val="FFFF59"/>
              </a:solidFill>
              <a:latin typeface="Trebuchet MS" panose="020B0603020202020204" pitchFamily="34" charset="0"/>
              <a:ea typeface="+mn-ea"/>
              <a:cs typeface="Arial" panose="020B0604020202020204" pitchFamily="34" charset="0"/>
            </a:endParaRPr>
          </a:p>
        </p:txBody>
      </p:sp>
      <p:sp>
        <p:nvSpPr>
          <p:cNvPr id="3" name="Content Placeholder 2">
            <a:extLst>
              <a:ext uri="{FF2B5EF4-FFF2-40B4-BE49-F238E27FC236}">
                <a16:creationId xmlns:a16="http://schemas.microsoft.com/office/drawing/2014/main" id="{F110828A-6959-4EC0-AA24-D6B25A731F9B}"/>
              </a:ext>
            </a:extLst>
          </p:cNvPr>
          <p:cNvSpPr>
            <a:spLocks noGrp="1"/>
          </p:cNvSpPr>
          <p:nvPr>
            <p:ph sz="half" idx="1"/>
          </p:nvPr>
        </p:nvSpPr>
        <p:spPr>
          <a:xfrm>
            <a:off x="323528" y="1556792"/>
            <a:ext cx="4038600" cy="4987354"/>
          </a:xfrm>
        </p:spPr>
        <p:txBody>
          <a:bodyPr/>
          <a:lstStyle/>
          <a:p>
            <a:pPr eaLnBrk="1" hangingPunct="1">
              <a:defRPr/>
            </a:pPr>
            <a:r>
              <a:rPr lang="en-IE" altLang="en-US" b="1" dirty="0">
                <a:latin typeface="Trebuchet MS" panose="020B0603020202020204" pitchFamily="34" charset="0"/>
              </a:rPr>
              <a:t>Result of unwanted pregnancy</a:t>
            </a:r>
          </a:p>
          <a:p>
            <a:pPr eaLnBrk="1" hangingPunct="1">
              <a:defRPr/>
            </a:pPr>
            <a:r>
              <a:rPr lang="en-IE" altLang="en-US" b="1" dirty="0">
                <a:latin typeface="Trebuchet MS" panose="020B0603020202020204" pitchFamily="34" charset="0"/>
              </a:rPr>
              <a:t>Long separation after birth</a:t>
            </a:r>
          </a:p>
          <a:p>
            <a:pPr eaLnBrk="1" hangingPunct="1">
              <a:defRPr/>
            </a:pPr>
            <a:r>
              <a:rPr lang="en-IE" altLang="en-US" b="1" dirty="0">
                <a:latin typeface="Trebuchet MS" panose="020B0603020202020204" pitchFamily="34" charset="0"/>
              </a:rPr>
              <a:t>Mother had PND</a:t>
            </a:r>
          </a:p>
          <a:p>
            <a:pPr eaLnBrk="1" hangingPunct="1">
              <a:defRPr/>
            </a:pPr>
            <a:r>
              <a:rPr lang="en-IE" altLang="en-US" b="1" dirty="0">
                <a:latin typeface="Trebuchet MS" panose="020B0603020202020204" pitchFamily="34" charset="0"/>
              </a:rPr>
              <a:t>Rejection by either parent</a:t>
            </a:r>
          </a:p>
          <a:p>
            <a:pPr eaLnBrk="1" hangingPunct="1">
              <a:defRPr/>
            </a:pPr>
            <a:r>
              <a:rPr lang="en-IE" altLang="en-US" b="1" dirty="0">
                <a:latin typeface="Trebuchet MS" panose="020B0603020202020204" pitchFamily="34" charset="0"/>
              </a:rPr>
              <a:t>Neglect as infant/child</a:t>
            </a:r>
          </a:p>
          <a:p>
            <a:pPr eaLnBrk="1" hangingPunct="1">
              <a:defRPr/>
            </a:pPr>
            <a:r>
              <a:rPr lang="en-IE" altLang="en-US" b="1" dirty="0">
                <a:latin typeface="Trebuchet MS" panose="020B0603020202020204" pitchFamily="34" charset="0"/>
              </a:rPr>
              <a:t>Sexual abuse</a:t>
            </a:r>
          </a:p>
          <a:p>
            <a:endParaRPr lang="en-IE" dirty="0"/>
          </a:p>
        </p:txBody>
      </p:sp>
      <p:sp>
        <p:nvSpPr>
          <p:cNvPr id="4" name="Content Placeholder 3">
            <a:extLst>
              <a:ext uri="{FF2B5EF4-FFF2-40B4-BE49-F238E27FC236}">
                <a16:creationId xmlns:a16="http://schemas.microsoft.com/office/drawing/2014/main" id="{F3C5DFAD-B9F9-42A7-8F23-1DCE5969E4AB}"/>
              </a:ext>
            </a:extLst>
          </p:cNvPr>
          <p:cNvSpPr>
            <a:spLocks noGrp="1"/>
          </p:cNvSpPr>
          <p:nvPr>
            <p:ph sz="half" idx="2"/>
          </p:nvPr>
        </p:nvSpPr>
        <p:spPr>
          <a:xfrm>
            <a:off x="4572000" y="1556792"/>
            <a:ext cx="4248472" cy="4987354"/>
          </a:xfrm>
        </p:spPr>
        <p:txBody>
          <a:bodyPr/>
          <a:lstStyle/>
          <a:p>
            <a:pPr eaLnBrk="1" hangingPunct="1">
              <a:defRPr/>
            </a:pPr>
            <a:r>
              <a:rPr lang="en-IE" altLang="en-US" b="1" dirty="0">
                <a:latin typeface="Trebuchet MS" panose="020B0603020202020204" pitchFamily="34" charset="0"/>
              </a:rPr>
              <a:t>Competition among siblings</a:t>
            </a:r>
          </a:p>
          <a:p>
            <a:pPr eaLnBrk="1" hangingPunct="1">
              <a:defRPr/>
            </a:pPr>
            <a:r>
              <a:rPr lang="en-IE" altLang="en-US" b="1" dirty="0">
                <a:latin typeface="Trebuchet MS" panose="020B0603020202020204" pitchFamily="34" charset="0"/>
              </a:rPr>
              <a:t>Bullying by parent(s)/siblings</a:t>
            </a:r>
          </a:p>
          <a:p>
            <a:pPr eaLnBrk="1" hangingPunct="1">
              <a:defRPr/>
            </a:pPr>
            <a:r>
              <a:rPr lang="en-IE" altLang="en-US" b="1" dirty="0">
                <a:latin typeface="Trebuchet MS" panose="020B0603020202020204" pitchFamily="34" charset="0"/>
              </a:rPr>
              <a:t>Lack of emotional safety in family</a:t>
            </a:r>
          </a:p>
          <a:p>
            <a:pPr eaLnBrk="1" hangingPunct="1">
              <a:defRPr/>
            </a:pPr>
            <a:r>
              <a:rPr lang="en-IE" altLang="en-US" b="1" dirty="0">
                <a:latin typeface="Trebuchet MS" panose="020B0603020202020204" pitchFamily="34" charset="0"/>
              </a:rPr>
              <a:t>Being repeatedly shamed in family</a:t>
            </a:r>
          </a:p>
          <a:p>
            <a:pPr eaLnBrk="1" hangingPunct="1">
              <a:defRPr/>
            </a:pPr>
            <a:r>
              <a:rPr lang="en-IE" altLang="en-US" b="1" dirty="0">
                <a:latin typeface="Trebuchet MS" panose="020B0603020202020204" pitchFamily="34" charset="0"/>
              </a:rPr>
              <a:t>Narcissistic parent</a:t>
            </a:r>
          </a:p>
          <a:p>
            <a:pPr eaLnBrk="1" hangingPunct="1">
              <a:defRPr/>
            </a:pPr>
            <a:endParaRPr lang="en-IE" altLang="en-US" b="1" dirty="0">
              <a:latin typeface="Trebuchet MS" panose="020B0603020202020204" pitchFamily="34" charset="0"/>
            </a:endParaRPr>
          </a:p>
          <a:p>
            <a:endParaRPr lang="en-IE" dirty="0"/>
          </a:p>
        </p:txBody>
      </p:sp>
      <p:sp>
        <p:nvSpPr>
          <p:cNvPr id="6" name="Footer Placeholder 5">
            <a:extLst>
              <a:ext uri="{FF2B5EF4-FFF2-40B4-BE49-F238E27FC236}">
                <a16:creationId xmlns:a16="http://schemas.microsoft.com/office/drawing/2014/main" id="{1C26F993-CE44-46FB-958D-6ABCEC6CFEE8}"/>
              </a:ext>
            </a:extLst>
          </p:cNvPr>
          <p:cNvSpPr>
            <a:spLocks noGrp="1"/>
          </p:cNvSpPr>
          <p:nvPr>
            <p:ph type="ftr" sz="quarter" idx="10"/>
          </p:nvPr>
        </p:nvSpPr>
        <p:spPr/>
        <p:txBody>
          <a:bodyPr/>
          <a:lstStyle/>
          <a:p>
            <a:pPr>
              <a:defRPr/>
            </a:pPr>
            <a:r>
              <a:rPr lang="en-IE"/>
              <a:t>All rights reserved Patricia Allen-Garrett. Not for reproduction</a:t>
            </a:r>
          </a:p>
        </p:txBody>
      </p:sp>
    </p:spTree>
    <p:extLst>
      <p:ext uri="{BB962C8B-B14F-4D97-AF65-F5344CB8AC3E}">
        <p14:creationId xmlns:p14="http://schemas.microsoft.com/office/powerpoint/2010/main" val="4227193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7F8E0451-0E4A-4901-83ED-FB15771ED737}"/>
              </a:ext>
            </a:extLst>
          </p:cNvPr>
          <p:cNvSpPr>
            <a:spLocks noGrp="1" noChangeArrowheads="1"/>
          </p:cNvSpPr>
          <p:nvPr>
            <p:ph type="title" idx="4294967295"/>
          </p:nvPr>
        </p:nvSpPr>
        <p:spPr>
          <a:xfrm>
            <a:off x="468313" y="-14288"/>
            <a:ext cx="8229600" cy="779463"/>
          </a:xfrm>
        </p:spPr>
        <p:txBody>
          <a:bodyPr/>
          <a:lstStyle/>
          <a:p>
            <a:pPr eaLnBrk="1" hangingPunct="1">
              <a:defRPr/>
            </a:pPr>
            <a:r>
              <a:rPr lang="en-IE" altLang="en-US" sz="4400" b="1" dirty="0">
                <a:solidFill>
                  <a:srgbClr val="ECE974"/>
                </a:solidFill>
                <a:latin typeface="Trebuchet MS" panose="020B0603020202020204" pitchFamily="34" charset="0"/>
              </a:rPr>
              <a:t>Trauma</a:t>
            </a:r>
          </a:p>
        </p:txBody>
      </p:sp>
      <p:sp>
        <p:nvSpPr>
          <p:cNvPr id="88067" name="Rectangle 3">
            <a:extLst>
              <a:ext uri="{FF2B5EF4-FFF2-40B4-BE49-F238E27FC236}">
                <a16:creationId xmlns:a16="http://schemas.microsoft.com/office/drawing/2014/main" id="{8D0B600D-E13F-49CB-8562-777821FA72CA}"/>
              </a:ext>
            </a:extLst>
          </p:cNvPr>
          <p:cNvSpPr>
            <a:spLocks noGrp="1" noChangeArrowheads="1"/>
          </p:cNvSpPr>
          <p:nvPr>
            <p:ph type="body" idx="4294967295"/>
          </p:nvPr>
        </p:nvSpPr>
        <p:spPr>
          <a:xfrm>
            <a:off x="168275" y="765175"/>
            <a:ext cx="8964613" cy="6192838"/>
          </a:xfrm>
        </p:spPr>
        <p:txBody>
          <a:bodyPr/>
          <a:lstStyle/>
          <a:p>
            <a:pPr>
              <a:lnSpc>
                <a:spcPct val="90000"/>
              </a:lnSpc>
              <a:defRPr/>
            </a:pPr>
            <a:r>
              <a:rPr lang="en-GB" altLang="zh-CN" sz="2900" b="1" dirty="0">
                <a:latin typeface="Trebuchet MS" panose="020B0603020202020204" pitchFamily="34" charset="0"/>
                <a:ea typeface="宋体" panose="02010600030101010101" pitchFamily="2" charset="-122"/>
              </a:rPr>
              <a:t>Traumatic injury can occur when someone is threatened with a set of events, or set of enduring conditions that are subjectively perceived to be life threatening, leaving the individual feeling overwhelmed, helpless and out of control.  It can occur when there is major material, physical, psychological loss or death </a:t>
            </a:r>
          </a:p>
          <a:p>
            <a:pPr>
              <a:lnSpc>
                <a:spcPct val="90000"/>
              </a:lnSpc>
              <a:defRPr/>
            </a:pPr>
            <a:r>
              <a:rPr lang="en-GB" altLang="zh-CN" sz="2900" b="1" dirty="0">
                <a:latin typeface="Trebuchet MS" panose="020B0603020202020204" pitchFamily="34" charset="0"/>
                <a:ea typeface="宋体" panose="02010600030101010101" pitchFamily="2" charset="-122"/>
              </a:rPr>
              <a:t>It can result from a natural disaster or  catastrophes such as forest fires, tsunamis, plane crashes or other so-called “acts of God” or from an atrocity such as war, genocide, rape.  Trauma is generally more severe after an atrocity because of the element of human agency involved &amp; the fact that it could have been averted.</a:t>
            </a:r>
            <a:endParaRPr lang="en-IE" altLang="en-US" sz="2900" b="1" dirty="0">
              <a:latin typeface="Trebuchet MS" panose="020B0603020202020204" pitchFamily="34" charset="0"/>
            </a:endParaRPr>
          </a:p>
          <a:p>
            <a:pPr eaLnBrk="1" hangingPunct="1">
              <a:lnSpc>
                <a:spcPct val="90000"/>
              </a:lnSpc>
              <a:buFont typeface="Wingdings" pitchFamily="2" charset="2"/>
              <a:buNone/>
              <a:defRPr/>
            </a:pPr>
            <a:endParaRPr lang="en-IE" altLang="en-US" sz="2900" b="1" dirty="0">
              <a:latin typeface="Trebuchet MS" panose="020B0603020202020204" pitchFamily="34" charset="0"/>
            </a:endParaRPr>
          </a:p>
        </p:txBody>
      </p:sp>
      <p:sp>
        <p:nvSpPr>
          <p:cNvPr id="3" name="Footer Placeholder 2">
            <a:extLst>
              <a:ext uri="{FF2B5EF4-FFF2-40B4-BE49-F238E27FC236}">
                <a16:creationId xmlns:a16="http://schemas.microsoft.com/office/drawing/2014/main" id="{CAC0FEBC-1554-41C4-8753-7B6DEB76AF31}"/>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checkerboard(across)">
                                      <p:cBhvr>
                                        <p:cTn id="7" dur="500"/>
                                        <p:tgtEl>
                                          <p:spTgt spid="880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checkerboard(across)">
                                      <p:cBhvr>
                                        <p:cTn id="12" dur="500"/>
                                        <p:tgtEl>
                                          <p:spTgt spid="880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C1D2C5DF-DA93-4845-9BF7-4B3922B9CC5B}"/>
              </a:ext>
            </a:extLst>
          </p:cNvPr>
          <p:cNvSpPr>
            <a:spLocks noGrp="1" noChangeArrowheads="1"/>
          </p:cNvSpPr>
          <p:nvPr>
            <p:ph type="title"/>
          </p:nvPr>
        </p:nvSpPr>
        <p:spPr/>
        <p:txBody>
          <a:bodyPr/>
          <a:lstStyle/>
          <a:p>
            <a:pPr eaLnBrk="1" hangingPunct="1">
              <a:defRPr/>
            </a:pPr>
            <a:r>
              <a:rPr lang="en-IE" altLang="en-US" sz="4400" b="1" dirty="0">
                <a:solidFill>
                  <a:srgbClr val="ECE974"/>
                </a:solidFill>
                <a:latin typeface="Trebuchet MS" panose="020B0603020202020204" pitchFamily="34" charset="0"/>
              </a:rPr>
              <a:t>What Is Trauma?</a:t>
            </a:r>
          </a:p>
        </p:txBody>
      </p:sp>
      <p:sp>
        <p:nvSpPr>
          <p:cNvPr id="88067" name="Rectangle 3">
            <a:extLst>
              <a:ext uri="{FF2B5EF4-FFF2-40B4-BE49-F238E27FC236}">
                <a16:creationId xmlns:a16="http://schemas.microsoft.com/office/drawing/2014/main" id="{2DFB0079-1935-4F79-AC3D-DF3F60CE3BA8}"/>
              </a:ext>
            </a:extLst>
          </p:cNvPr>
          <p:cNvSpPr>
            <a:spLocks noGrp="1" noChangeArrowheads="1"/>
          </p:cNvSpPr>
          <p:nvPr>
            <p:ph type="body" idx="1"/>
          </p:nvPr>
        </p:nvSpPr>
        <p:spPr>
          <a:xfrm>
            <a:off x="428625" y="1357313"/>
            <a:ext cx="8229600" cy="5500687"/>
          </a:xfrm>
        </p:spPr>
        <p:txBody>
          <a:bodyPr/>
          <a:lstStyle/>
          <a:p>
            <a:pPr eaLnBrk="1" hangingPunct="1">
              <a:buFont typeface="Wingdings" pitchFamily="2" charset="2"/>
              <a:buNone/>
              <a:defRPr/>
            </a:pPr>
            <a:r>
              <a:rPr lang="en-US" altLang="en-US" dirty="0"/>
              <a:t>“</a:t>
            </a:r>
            <a:r>
              <a:rPr lang="en-US" altLang="en-US" b="1" dirty="0">
                <a:latin typeface="Trebuchet MS" panose="020B0603020202020204" pitchFamily="34" charset="0"/>
              </a:rPr>
              <a:t>Psychological trauma is the unique</a:t>
            </a:r>
          </a:p>
          <a:p>
            <a:pPr eaLnBrk="1" hangingPunct="1">
              <a:buFont typeface="Wingdings" pitchFamily="2" charset="2"/>
              <a:buNone/>
              <a:defRPr/>
            </a:pPr>
            <a:r>
              <a:rPr lang="en-US" altLang="en-US" b="1" dirty="0">
                <a:latin typeface="Trebuchet MS" panose="020B0603020202020204" pitchFamily="34" charset="0"/>
              </a:rPr>
              <a:t>individual experience of an event or of </a:t>
            </a:r>
          </a:p>
          <a:p>
            <a:pPr eaLnBrk="1" hangingPunct="1">
              <a:buFont typeface="Wingdings" pitchFamily="2" charset="2"/>
              <a:buNone/>
              <a:defRPr/>
            </a:pPr>
            <a:r>
              <a:rPr lang="en-GB" altLang="en-US" b="1" dirty="0">
                <a:latin typeface="Trebuchet MS" panose="020B0603020202020204" pitchFamily="34" charset="0"/>
              </a:rPr>
              <a:t>enduring conditions, in which:</a:t>
            </a:r>
          </a:p>
          <a:p>
            <a:pPr eaLnBrk="1" hangingPunct="1">
              <a:buFont typeface="Wingdings" pitchFamily="2" charset="2"/>
              <a:buNone/>
              <a:defRPr/>
            </a:pPr>
            <a:r>
              <a:rPr lang="en-US" altLang="en-US" b="1" dirty="0">
                <a:latin typeface="Trebuchet MS" panose="020B0603020202020204" pitchFamily="34" charset="0"/>
              </a:rPr>
              <a:t>The individual’s ability to integrate his</a:t>
            </a:r>
          </a:p>
          <a:p>
            <a:pPr eaLnBrk="1" hangingPunct="1">
              <a:buFont typeface="Wingdings" pitchFamily="2" charset="2"/>
              <a:buNone/>
              <a:defRPr/>
            </a:pPr>
            <a:r>
              <a:rPr lang="en-US" altLang="en-US" b="1" dirty="0">
                <a:latin typeface="Trebuchet MS" panose="020B0603020202020204" pitchFamily="34" charset="0"/>
              </a:rPr>
              <a:t>or her </a:t>
            </a:r>
            <a:r>
              <a:rPr lang="en-GB" altLang="en-US" b="1" dirty="0">
                <a:latin typeface="Trebuchet MS" panose="020B0603020202020204" pitchFamily="34" charset="0"/>
              </a:rPr>
              <a:t>emotional experience is </a:t>
            </a:r>
          </a:p>
          <a:p>
            <a:pPr eaLnBrk="1" hangingPunct="1">
              <a:buFont typeface="Wingdings" pitchFamily="2" charset="2"/>
              <a:buNone/>
              <a:defRPr/>
            </a:pPr>
            <a:r>
              <a:rPr lang="en-GB" altLang="en-US" b="1" dirty="0">
                <a:latin typeface="Trebuchet MS" panose="020B0603020202020204" pitchFamily="34" charset="0"/>
              </a:rPr>
              <a:t>overwhelmed”</a:t>
            </a:r>
          </a:p>
          <a:p>
            <a:pPr eaLnBrk="1" hangingPunct="1">
              <a:buFont typeface="Wingdings" pitchFamily="2" charset="2"/>
              <a:buNone/>
              <a:defRPr/>
            </a:pPr>
            <a:endParaRPr lang="en-GB" altLang="en-US" b="1" dirty="0">
              <a:latin typeface="Trebuchet MS" panose="020B0603020202020204" pitchFamily="34" charset="0"/>
            </a:endParaRPr>
          </a:p>
          <a:p>
            <a:pPr eaLnBrk="1" hangingPunct="1">
              <a:buFont typeface="Wingdings" pitchFamily="2" charset="2"/>
              <a:buNone/>
              <a:defRPr/>
            </a:pPr>
            <a:r>
              <a:rPr lang="en-GB" altLang="en-US" sz="2000" b="1" dirty="0">
                <a:latin typeface="Trebuchet MS" panose="020B0603020202020204" pitchFamily="34" charset="0"/>
              </a:rPr>
              <a:t>Saakvitne et al, 2000</a:t>
            </a:r>
            <a:endParaRPr lang="en-IE" altLang="en-US" sz="2000" b="1" dirty="0">
              <a:latin typeface="Trebuchet MS" panose="020B0603020202020204" pitchFamily="34" charset="0"/>
            </a:endParaRPr>
          </a:p>
          <a:p>
            <a:pPr eaLnBrk="1" hangingPunct="1">
              <a:defRPr/>
            </a:pPr>
            <a:endParaRPr lang="en-IE" altLang="en-US" sz="2800" b="1" dirty="0"/>
          </a:p>
          <a:p>
            <a:pPr eaLnBrk="1" hangingPunct="1">
              <a:buFont typeface="Wingdings" pitchFamily="2" charset="2"/>
              <a:buNone/>
              <a:defRPr/>
            </a:pPr>
            <a:endParaRPr lang="en-IE" altLang="en-US" sz="2800" b="1" dirty="0"/>
          </a:p>
        </p:txBody>
      </p:sp>
      <p:sp>
        <p:nvSpPr>
          <p:cNvPr id="3" name="Footer Placeholder 2">
            <a:extLst>
              <a:ext uri="{FF2B5EF4-FFF2-40B4-BE49-F238E27FC236}">
                <a16:creationId xmlns:a16="http://schemas.microsoft.com/office/drawing/2014/main" id="{0EE67C0B-52C0-4A2B-8B64-F0F010FB218B}"/>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54A71-2332-4F80-81A0-1130BAC7EE3D}"/>
              </a:ext>
            </a:extLst>
          </p:cNvPr>
          <p:cNvSpPr>
            <a:spLocks/>
          </p:cNvSpPr>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lgn="ctr" eaLnBrk="0" hangingPunct="0">
              <a:defRPr sz="4200">
                <a:solidFill>
                  <a:schemeClr val="tx2"/>
                </a:solidFill>
                <a:latin typeface="Tahoma" panose="020B0604030504040204" pitchFamily="34" charset="0"/>
                <a:cs typeface="Arial" panose="020B0604020202020204" pitchFamily="34" charset="0"/>
              </a:defRPr>
            </a:lvl1pPr>
            <a:lvl2pPr algn="ctr" eaLnBrk="0" hangingPunct="0">
              <a:defRPr sz="4200">
                <a:solidFill>
                  <a:schemeClr val="tx2"/>
                </a:solidFill>
                <a:latin typeface="Tahoma" panose="020B0604030504040204" pitchFamily="34" charset="0"/>
                <a:cs typeface="Arial" panose="020B0604020202020204" pitchFamily="34" charset="0"/>
              </a:defRPr>
            </a:lvl2pPr>
            <a:lvl3pPr algn="ctr" eaLnBrk="0" hangingPunct="0">
              <a:defRPr sz="4200">
                <a:solidFill>
                  <a:schemeClr val="tx2"/>
                </a:solidFill>
                <a:latin typeface="Tahoma" panose="020B0604030504040204" pitchFamily="34" charset="0"/>
                <a:cs typeface="Arial" panose="020B0604020202020204" pitchFamily="34" charset="0"/>
              </a:defRPr>
            </a:lvl3pPr>
            <a:lvl4pPr algn="ctr" eaLnBrk="0" hangingPunct="0">
              <a:defRPr sz="4200">
                <a:solidFill>
                  <a:schemeClr val="tx2"/>
                </a:solidFill>
                <a:latin typeface="Tahoma" panose="020B0604030504040204" pitchFamily="34" charset="0"/>
                <a:cs typeface="Arial" panose="020B0604020202020204" pitchFamily="34" charset="0"/>
              </a:defRPr>
            </a:lvl4pPr>
            <a:lvl5pPr algn="ctr" eaLnBrk="0" hangingPunct="0">
              <a:defRPr sz="4200">
                <a:solidFill>
                  <a:schemeClr val="tx2"/>
                </a:solidFill>
                <a:latin typeface="Tahoma" panose="020B0604030504040204" pitchFamily="34" charset="0"/>
                <a:cs typeface="Arial" panose="020B0604020202020204" pitchFamily="34" charset="0"/>
              </a:defRPr>
            </a:lvl5pPr>
            <a:lvl6pPr marL="4572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6pPr>
            <a:lvl7pPr marL="9144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7pPr>
            <a:lvl8pPr marL="13716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8pPr>
            <a:lvl9pPr marL="1828800" algn="ctr" eaLnBrk="0" fontAlgn="base" hangingPunct="0">
              <a:spcBef>
                <a:spcPct val="0"/>
              </a:spcBef>
              <a:spcAft>
                <a:spcPct val="0"/>
              </a:spcAft>
              <a:defRPr sz="4200">
                <a:solidFill>
                  <a:schemeClr val="tx2"/>
                </a:solidFill>
                <a:latin typeface="Tahoma" panose="020B0604030504040204" pitchFamily="34" charset="0"/>
                <a:cs typeface="Arial" panose="020B0604020202020204" pitchFamily="34" charset="0"/>
              </a:defRPr>
            </a:lvl9pPr>
          </a:lstStyle>
          <a:p>
            <a:pPr eaLnBrk="1" hangingPunct="1">
              <a:defRPr/>
            </a:pPr>
            <a:r>
              <a:rPr lang="en-IE" altLang="en-US" sz="4000" b="1" dirty="0">
                <a:solidFill>
                  <a:srgbClr val="FFFF59"/>
                </a:solidFill>
                <a:effectLst>
                  <a:outerShdw blurRad="38100" dist="38100" dir="2700000" algn="tl">
                    <a:srgbClr val="000000"/>
                  </a:outerShdw>
                </a:effectLst>
                <a:latin typeface="Trebuchet MS" panose="020B0603020202020204" pitchFamily="34" charset="0"/>
              </a:rPr>
              <a:t>Or To Put It Another Way</a:t>
            </a:r>
            <a:endParaRPr lang="en-GB" altLang="en-US" sz="4000" b="1" dirty="0">
              <a:solidFill>
                <a:srgbClr val="FFFF59"/>
              </a:solidFill>
              <a:effectLst>
                <a:outerShdw blurRad="38100" dist="38100" dir="2700000" algn="tl">
                  <a:srgbClr val="000000"/>
                </a:outerShdw>
              </a:effectLst>
              <a:latin typeface="Trebuchet MS" panose="020B0603020202020204" pitchFamily="34" charset="0"/>
            </a:endParaRPr>
          </a:p>
        </p:txBody>
      </p:sp>
      <p:sp>
        <p:nvSpPr>
          <p:cNvPr id="3" name="Content Placeholder 2">
            <a:extLst>
              <a:ext uri="{FF2B5EF4-FFF2-40B4-BE49-F238E27FC236}">
                <a16:creationId xmlns:a16="http://schemas.microsoft.com/office/drawing/2014/main" id="{6A0D161A-CD83-4656-8752-60C922B46073}"/>
              </a:ext>
            </a:extLst>
          </p:cNvPr>
          <p:cNvSpPr>
            <a:spLocks/>
          </p:cNvSpPr>
          <p:nvPr/>
        </p:nvSpPr>
        <p:spPr bwMode="auto">
          <a:xfrm>
            <a:off x="179388" y="1484313"/>
            <a:ext cx="8472487"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hlink"/>
              </a:buClr>
              <a:buSzPct val="80000"/>
              <a:buFont typeface="Wingdings" panose="05000000000000000000" pitchFamily="2" charset="2"/>
              <a:buChar char="l"/>
              <a:defRPr sz="3200">
                <a:solidFill>
                  <a:schemeClr val="tx1"/>
                </a:solidFill>
                <a:latin typeface="Tahoma" panose="020B0604030504040204" pitchFamily="34" charset="0"/>
                <a:cs typeface="Arial" panose="020B0604020202020204" pitchFamily="34" charset="0"/>
              </a:defRPr>
            </a:lvl1pPr>
            <a:lvl2pPr marL="742950" indent="-285750" eaLnBrk="0" hangingPunct="0">
              <a:spcBef>
                <a:spcPct val="20000"/>
              </a:spcBef>
              <a:buClr>
                <a:schemeClr val="folHlink"/>
              </a:buClr>
              <a:buSzPct val="80000"/>
              <a:buFont typeface="Wingdings" panose="05000000000000000000" pitchFamily="2" charset="2"/>
              <a:buChar char="l"/>
              <a:defRPr sz="2800">
                <a:solidFill>
                  <a:schemeClr val="tx1"/>
                </a:solidFill>
                <a:latin typeface="Tahoma" panose="020B0604030504040204" pitchFamily="34" charset="0"/>
                <a:cs typeface="Arial" panose="020B0604020202020204" pitchFamily="34" charset="0"/>
              </a:defRPr>
            </a:lvl2pPr>
            <a:lvl3pPr marL="1143000" indent="-228600" eaLnBrk="0" hangingPunct="0">
              <a:spcBef>
                <a:spcPct val="20000"/>
              </a:spcBef>
              <a:buClr>
                <a:schemeClr val="tx2"/>
              </a:buClr>
              <a:buSzPct val="80000"/>
              <a:buFont typeface="Wingdings" panose="05000000000000000000" pitchFamily="2" charset="2"/>
              <a:buChar char="l"/>
              <a:defRPr sz="2400">
                <a:solidFill>
                  <a:schemeClr val="tx1"/>
                </a:solidFill>
                <a:latin typeface="Tahoma" panose="020B0604030504040204" pitchFamily="34" charset="0"/>
                <a:cs typeface="Arial" panose="020B0604020202020204" pitchFamily="34" charset="0"/>
              </a:defRPr>
            </a:lvl3pPr>
            <a:lvl4pPr marL="1600200" indent="-228600" eaLnBrk="0" hangingPunct="0">
              <a:spcBef>
                <a:spcPct val="20000"/>
              </a:spcBef>
              <a:buClr>
                <a:schemeClr val="hlink"/>
              </a:buClr>
              <a:buSzPct val="80000"/>
              <a:buFont typeface="Wingdings" panose="05000000000000000000" pitchFamily="2" charset="2"/>
              <a:buChar char="l"/>
              <a:defRPr sz="2000">
                <a:solidFill>
                  <a:schemeClr val="tx1"/>
                </a:solidFill>
                <a:latin typeface="Tahoma" panose="020B0604030504040204" pitchFamily="34" charset="0"/>
                <a:cs typeface="Arial" panose="020B0604020202020204" pitchFamily="34" charset="0"/>
              </a:defRPr>
            </a:lvl4pPr>
            <a:lvl5pPr marL="2057400" indent="-228600" eaLnBrk="0" hangingPunct="0">
              <a:spcBef>
                <a:spcPct val="20000"/>
              </a:spcBef>
              <a:buClr>
                <a:schemeClr val="tx1"/>
              </a:buClr>
              <a:buSzPct val="80000"/>
              <a:buFont typeface="Wingdings" panose="05000000000000000000" pitchFamily="2" charset="2"/>
              <a:buChar char="l"/>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cs typeface="Arial" panose="020B0604020202020204" pitchFamily="34" charset="0"/>
              </a:defRPr>
            </a:lvl9pPr>
          </a:lstStyle>
          <a:p>
            <a:pPr eaLnBrk="1" hangingPunct="1">
              <a:defRPr/>
            </a:pPr>
            <a:r>
              <a:rPr lang="en-IE" altLang="en-US" sz="3600" b="1" dirty="0">
                <a:effectLst>
                  <a:outerShdw blurRad="38100" dist="38100" dir="2700000" algn="tl">
                    <a:srgbClr val="000000"/>
                  </a:outerShdw>
                </a:effectLst>
                <a:latin typeface="Trebuchet MS" panose="020B0603020202020204" pitchFamily="34" charset="0"/>
              </a:rPr>
              <a:t>Traumatic injury happens when someone is overwhelmed by an event, set of events, or set of enduring conditions that are subjectively perceived to be life-threatening, leaving the person feeling overwhelmed, hopeless and out of control</a:t>
            </a:r>
            <a:endParaRPr lang="en-GB" altLang="en-US" sz="3600" b="1" dirty="0">
              <a:effectLst>
                <a:outerShdw blurRad="38100" dist="38100" dir="2700000" algn="tl">
                  <a:srgbClr val="000000"/>
                </a:outerShdw>
              </a:effectLst>
              <a:latin typeface="Trebuchet MS" panose="020B0603020202020204" pitchFamily="34" charset="0"/>
            </a:endParaRPr>
          </a:p>
        </p:txBody>
      </p:sp>
      <p:sp>
        <p:nvSpPr>
          <p:cNvPr id="5" name="Footer Placeholder 4">
            <a:extLst>
              <a:ext uri="{FF2B5EF4-FFF2-40B4-BE49-F238E27FC236}">
                <a16:creationId xmlns:a16="http://schemas.microsoft.com/office/drawing/2014/main" id="{5E7BCB92-6C86-4BE9-88B9-DD99010BD3CD}"/>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707C3-D9F3-4A4D-9C01-A92C577414C1}"/>
              </a:ext>
            </a:extLst>
          </p:cNvPr>
          <p:cNvSpPr>
            <a:spLocks noGrp="1"/>
          </p:cNvSpPr>
          <p:nvPr>
            <p:ph type="title" idx="429496729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GB" altLang="en-US" sz="4000" b="1" dirty="0">
                <a:solidFill>
                  <a:srgbClr val="ECE974"/>
                </a:solidFill>
                <a:latin typeface="Trebuchet MS" panose="020B0603020202020204" pitchFamily="34" charset="0"/>
              </a:rPr>
              <a:t>So…</a:t>
            </a:r>
          </a:p>
        </p:txBody>
      </p:sp>
      <p:sp>
        <p:nvSpPr>
          <p:cNvPr id="3" name="Content Placeholder 2">
            <a:extLst>
              <a:ext uri="{FF2B5EF4-FFF2-40B4-BE49-F238E27FC236}">
                <a16:creationId xmlns:a16="http://schemas.microsoft.com/office/drawing/2014/main" id="{A32D35B2-7D13-401D-97A4-E7AAB67F1E6E}"/>
              </a:ext>
            </a:extLst>
          </p:cNvPr>
          <p:cNvSpPr>
            <a:spLocks noGrp="1"/>
          </p:cNvSpPr>
          <p:nvPr>
            <p:ph idx="4294967295"/>
          </p:nvPr>
        </p:nvSpPr>
        <p:spPr>
          <a:xfrm>
            <a:off x="468313" y="1700213"/>
            <a:ext cx="8229600" cy="4530725"/>
          </a:xfrm>
        </p:spPr>
        <p:txBody>
          <a:bodyPr/>
          <a:lstStyle/>
          <a:p>
            <a:pPr eaLnBrk="1" hangingPunct="1">
              <a:defRPr/>
            </a:pPr>
            <a:r>
              <a:rPr lang="en-IE" altLang="en-US" b="1" dirty="0">
                <a:latin typeface="Trebuchet MS" panose="020B0603020202020204" pitchFamily="34" charset="0"/>
              </a:rPr>
              <a:t>“</a:t>
            </a:r>
            <a:r>
              <a:rPr lang="en-IE" altLang="en-US" sz="3400" b="1" dirty="0">
                <a:latin typeface="Trebuchet MS" panose="020B0603020202020204" pitchFamily="34" charset="0"/>
              </a:rPr>
              <a:t>Long-lasting responses to trauma result not simply from the experience of fear and helplessness but from how our bodies interpret those experiences.</a:t>
            </a:r>
            <a:r>
              <a:rPr lang="en-IE" altLang="en-US" sz="3400" b="1" dirty="0">
                <a:effectLst/>
                <a:latin typeface="Trebuchet MS" panose="020B0603020202020204" pitchFamily="34" charset="0"/>
              </a:rPr>
              <a:t>”</a:t>
            </a:r>
            <a:r>
              <a:rPr lang="en-IE" altLang="en-US" sz="3400" b="1" dirty="0">
                <a:latin typeface="Trebuchet MS" panose="020B0603020202020204" pitchFamily="34" charset="0"/>
              </a:rPr>
              <a:t>  Rachel Yehuda</a:t>
            </a:r>
            <a:endParaRPr lang="en-GB" altLang="en-US" sz="3400" b="1" dirty="0">
              <a:latin typeface="Trebuchet MS" panose="020B0603020202020204" pitchFamily="34" charset="0"/>
            </a:endParaRPr>
          </a:p>
        </p:txBody>
      </p:sp>
      <p:sp>
        <p:nvSpPr>
          <p:cNvPr id="5" name="Footer Placeholder 4">
            <a:extLst>
              <a:ext uri="{FF2B5EF4-FFF2-40B4-BE49-F238E27FC236}">
                <a16:creationId xmlns:a16="http://schemas.microsoft.com/office/drawing/2014/main" id="{4BCFAB09-572A-4719-A120-26C13F3D1171}"/>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89C39-35D4-463B-ABF9-5FB517615B6C}"/>
              </a:ext>
            </a:extLst>
          </p:cNvPr>
          <p:cNvSpPr>
            <a:spLocks noGrp="1"/>
          </p:cNvSpPr>
          <p:nvPr>
            <p:ph type="title"/>
          </p:nvPr>
        </p:nvSpPr>
        <p:spPr>
          <a:xfrm>
            <a:off x="428625" y="0"/>
            <a:ext cx="8229600" cy="928688"/>
          </a:xfrm>
        </p:spPr>
        <p:txBody>
          <a:bodyPr/>
          <a:lstStyle/>
          <a:p>
            <a:pPr eaLnBrk="1" hangingPunct="1">
              <a:defRPr/>
            </a:pPr>
            <a:r>
              <a:rPr lang="en-IE" altLang="en-US" sz="4000" b="1" dirty="0">
                <a:solidFill>
                  <a:srgbClr val="FFFF59"/>
                </a:solidFill>
                <a:latin typeface="Trebuchet MS" panose="020B0603020202020204" pitchFamily="34" charset="0"/>
              </a:rPr>
              <a:t>Symptoms of Trauma</a:t>
            </a:r>
            <a:endParaRPr lang="en-GB" altLang="en-US" sz="4000" b="1" dirty="0">
              <a:solidFill>
                <a:srgbClr val="FFFF59"/>
              </a:solidFill>
              <a:latin typeface="Trebuchet MS" panose="020B0603020202020204" pitchFamily="34" charset="0"/>
            </a:endParaRPr>
          </a:p>
        </p:txBody>
      </p:sp>
      <p:sp>
        <p:nvSpPr>
          <p:cNvPr id="3" name="Content Placeholder 2">
            <a:extLst>
              <a:ext uri="{FF2B5EF4-FFF2-40B4-BE49-F238E27FC236}">
                <a16:creationId xmlns:a16="http://schemas.microsoft.com/office/drawing/2014/main" id="{5989D558-12A5-498D-A100-C3D6624CF455}"/>
              </a:ext>
            </a:extLst>
          </p:cNvPr>
          <p:cNvSpPr>
            <a:spLocks noGrp="1"/>
          </p:cNvSpPr>
          <p:nvPr>
            <p:ph idx="1"/>
          </p:nvPr>
        </p:nvSpPr>
        <p:spPr>
          <a:xfrm>
            <a:off x="0" y="620713"/>
            <a:ext cx="9144000" cy="5643562"/>
          </a:xfrm>
        </p:spPr>
        <p:txBody>
          <a:bodyPr/>
          <a:lstStyle/>
          <a:p>
            <a:pPr eaLnBrk="1" hangingPunct="1">
              <a:buFont typeface="Wingdings" pitchFamily="2" charset="2"/>
              <a:buNone/>
              <a:defRPr/>
            </a:pPr>
            <a:r>
              <a:rPr lang="en-IE" dirty="0"/>
              <a:t>l</a:t>
            </a:r>
            <a:endParaRPr lang="en-GB" dirty="0"/>
          </a:p>
        </p:txBody>
      </p:sp>
      <p:cxnSp>
        <p:nvCxnSpPr>
          <p:cNvPr id="7" name="Straight Arrow Connector 6">
            <a:extLst>
              <a:ext uri="{FF2B5EF4-FFF2-40B4-BE49-F238E27FC236}">
                <a16:creationId xmlns:a16="http://schemas.microsoft.com/office/drawing/2014/main" id="{BF027CA8-222B-428A-A87B-C28558E15352}"/>
              </a:ext>
            </a:extLst>
          </p:cNvPr>
          <p:cNvCxnSpPr/>
          <p:nvPr/>
        </p:nvCxnSpPr>
        <p:spPr>
          <a:xfrm rot="5400000" flipH="1" flipV="1">
            <a:off x="4500563" y="1357312"/>
            <a:ext cx="928688" cy="7858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735BE669-9253-47C7-96C5-A60F7D249672}"/>
              </a:ext>
            </a:extLst>
          </p:cNvPr>
          <p:cNvCxnSpPr/>
          <p:nvPr/>
        </p:nvCxnSpPr>
        <p:spPr>
          <a:xfrm rot="5400000" flipH="1" flipV="1">
            <a:off x="5149850" y="1779588"/>
            <a:ext cx="987425" cy="8572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A3FDE4D1-AEB0-4920-824D-0AD2E44A8696}"/>
              </a:ext>
            </a:extLst>
          </p:cNvPr>
          <p:cNvCxnSpPr/>
          <p:nvPr/>
        </p:nvCxnSpPr>
        <p:spPr>
          <a:xfrm>
            <a:off x="5143500" y="3786188"/>
            <a:ext cx="2071688" cy="5715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Explosion 2 11">
            <a:extLst>
              <a:ext uri="{FF2B5EF4-FFF2-40B4-BE49-F238E27FC236}">
                <a16:creationId xmlns:a16="http://schemas.microsoft.com/office/drawing/2014/main" id="{847BFD04-F44C-466A-9A56-31ABEBF28629}"/>
              </a:ext>
            </a:extLst>
          </p:cNvPr>
          <p:cNvSpPr/>
          <p:nvPr/>
        </p:nvSpPr>
        <p:spPr>
          <a:xfrm>
            <a:off x="1357313" y="2214563"/>
            <a:ext cx="4643437" cy="321468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13321" name="TextBox 14"/>
          <p:cNvSpPr txBox="1">
            <a:spLocks noChangeArrowheads="1"/>
          </p:cNvSpPr>
          <p:nvPr/>
        </p:nvSpPr>
        <p:spPr bwMode="auto">
          <a:xfrm>
            <a:off x="6072188" y="1500188"/>
            <a:ext cx="1714500" cy="369887"/>
          </a:xfrm>
          <a:prstGeom prst="rect">
            <a:avLst/>
          </a:prstGeom>
          <a:noFill/>
          <a:ln w="9525">
            <a:noFill/>
            <a:miter lim="800000"/>
            <a:headEnd/>
            <a:tailEnd/>
          </a:ln>
        </p:spPr>
        <p:txBody>
          <a:bodyPr>
            <a:spAutoFit/>
          </a:bodyPr>
          <a:lstStyle/>
          <a:p>
            <a:pPr eaLnBrk="1" hangingPunct="1"/>
            <a:r>
              <a:rPr lang="en-IE" altLang="en-US"/>
              <a:t>Nightmares</a:t>
            </a:r>
            <a:endParaRPr lang="en-GB" altLang="en-US"/>
          </a:p>
        </p:txBody>
      </p:sp>
      <p:sp>
        <p:nvSpPr>
          <p:cNvPr id="13322" name="TextBox 15"/>
          <p:cNvSpPr txBox="1">
            <a:spLocks noChangeArrowheads="1"/>
          </p:cNvSpPr>
          <p:nvPr/>
        </p:nvSpPr>
        <p:spPr bwMode="auto">
          <a:xfrm>
            <a:off x="5357813" y="785813"/>
            <a:ext cx="1714500" cy="646112"/>
          </a:xfrm>
          <a:prstGeom prst="rect">
            <a:avLst/>
          </a:prstGeom>
          <a:noFill/>
          <a:ln w="9525">
            <a:noFill/>
            <a:miter lim="800000"/>
            <a:headEnd/>
            <a:tailEnd/>
          </a:ln>
        </p:spPr>
        <p:txBody>
          <a:bodyPr>
            <a:spAutoFit/>
          </a:bodyPr>
          <a:lstStyle/>
          <a:p>
            <a:pPr eaLnBrk="1" hangingPunct="1"/>
            <a:r>
              <a:rPr lang="en-IE" altLang="en-US"/>
              <a:t>Startle/</a:t>
            </a:r>
          </a:p>
          <a:p>
            <a:pPr eaLnBrk="1" hangingPunct="1"/>
            <a:r>
              <a:rPr lang="en-IE" altLang="en-US"/>
              <a:t>Hypervigilance</a:t>
            </a:r>
            <a:endParaRPr lang="en-GB" altLang="en-US"/>
          </a:p>
        </p:txBody>
      </p:sp>
      <p:cxnSp>
        <p:nvCxnSpPr>
          <p:cNvPr id="17" name="Straight Arrow Connector 16">
            <a:extLst>
              <a:ext uri="{FF2B5EF4-FFF2-40B4-BE49-F238E27FC236}">
                <a16:creationId xmlns:a16="http://schemas.microsoft.com/office/drawing/2014/main" id="{4FA574FD-C2D3-4335-BCDA-1B6D573AF0F8}"/>
              </a:ext>
            </a:extLst>
          </p:cNvPr>
          <p:cNvCxnSpPr>
            <a:endCxn id="13324" idx="1"/>
          </p:cNvCxnSpPr>
          <p:nvPr/>
        </p:nvCxnSpPr>
        <p:spPr>
          <a:xfrm flipV="1">
            <a:off x="5000625" y="2257425"/>
            <a:ext cx="1357313" cy="8858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324" name="TextBox 19"/>
          <p:cNvSpPr txBox="1">
            <a:spLocks noChangeArrowheads="1"/>
          </p:cNvSpPr>
          <p:nvPr/>
        </p:nvSpPr>
        <p:spPr bwMode="auto">
          <a:xfrm>
            <a:off x="6357938" y="2071688"/>
            <a:ext cx="1714500" cy="369887"/>
          </a:xfrm>
          <a:prstGeom prst="rect">
            <a:avLst/>
          </a:prstGeom>
          <a:noFill/>
          <a:ln w="9525">
            <a:noFill/>
            <a:miter lim="800000"/>
            <a:headEnd/>
            <a:tailEnd/>
          </a:ln>
        </p:spPr>
        <p:txBody>
          <a:bodyPr>
            <a:spAutoFit/>
          </a:bodyPr>
          <a:lstStyle/>
          <a:p>
            <a:pPr eaLnBrk="1" hangingPunct="1"/>
            <a:r>
              <a:rPr lang="en-IE" altLang="en-US"/>
              <a:t>Flashbacks</a:t>
            </a:r>
            <a:endParaRPr lang="en-GB" altLang="en-US"/>
          </a:p>
        </p:txBody>
      </p:sp>
      <p:sp>
        <p:nvSpPr>
          <p:cNvPr id="13325" name="TextBox 20"/>
          <p:cNvSpPr txBox="1">
            <a:spLocks noChangeArrowheads="1"/>
          </p:cNvSpPr>
          <p:nvPr/>
        </p:nvSpPr>
        <p:spPr bwMode="auto">
          <a:xfrm>
            <a:off x="7429500" y="2357438"/>
            <a:ext cx="1714500" cy="646112"/>
          </a:xfrm>
          <a:prstGeom prst="rect">
            <a:avLst/>
          </a:prstGeom>
          <a:noFill/>
          <a:ln w="9525">
            <a:noFill/>
            <a:miter lim="800000"/>
            <a:headEnd/>
            <a:tailEnd/>
          </a:ln>
        </p:spPr>
        <p:txBody>
          <a:bodyPr>
            <a:spAutoFit/>
          </a:bodyPr>
          <a:lstStyle/>
          <a:p>
            <a:pPr eaLnBrk="1" hangingPunct="1"/>
            <a:r>
              <a:rPr lang="en-IE" altLang="en-US"/>
              <a:t>Generalised</a:t>
            </a:r>
          </a:p>
          <a:p>
            <a:pPr eaLnBrk="1" hangingPunct="1"/>
            <a:r>
              <a:rPr lang="en-IE" altLang="en-US"/>
              <a:t>Anxiety/Panic</a:t>
            </a:r>
            <a:endParaRPr lang="en-GB" altLang="en-US"/>
          </a:p>
        </p:txBody>
      </p:sp>
      <p:cxnSp>
        <p:nvCxnSpPr>
          <p:cNvPr id="22" name="Straight Arrow Connector 21">
            <a:extLst>
              <a:ext uri="{FF2B5EF4-FFF2-40B4-BE49-F238E27FC236}">
                <a16:creationId xmlns:a16="http://schemas.microsoft.com/office/drawing/2014/main" id="{B6423EC9-2103-42AE-8D62-AB41C88C5B60}"/>
              </a:ext>
            </a:extLst>
          </p:cNvPr>
          <p:cNvCxnSpPr>
            <a:endCxn id="13325" idx="1"/>
          </p:cNvCxnSpPr>
          <p:nvPr/>
        </p:nvCxnSpPr>
        <p:spPr>
          <a:xfrm flipV="1">
            <a:off x="6000750" y="2681288"/>
            <a:ext cx="1428750" cy="533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0D2E0BE5-F277-46AF-90BA-7C2344BE75E7}"/>
              </a:ext>
            </a:extLst>
          </p:cNvPr>
          <p:cNvCxnSpPr/>
          <p:nvPr/>
        </p:nvCxnSpPr>
        <p:spPr>
          <a:xfrm>
            <a:off x="5429250" y="3429000"/>
            <a:ext cx="1643063" cy="714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328" name="TextBox 30"/>
          <p:cNvSpPr txBox="1">
            <a:spLocks noChangeArrowheads="1"/>
          </p:cNvSpPr>
          <p:nvPr/>
        </p:nvSpPr>
        <p:spPr bwMode="auto">
          <a:xfrm>
            <a:off x="7072313" y="3357563"/>
            <a:ext cx="2357437" cy="646112"/>
          </a:xfrm>
          <a:prstGeom prst="rect">
            <a:avLst/>
          </a:prstGeom>
          <a:noFill/>
          <a:ln w="9525">
            <a:noFill/>
            <a:miter lim="800000"/>
            <a:headEnd/>
            <a:tailEnd/>
          </a:ln>
        </p:spPr>
        <p:txBody>
          <a:bodyPr>
            <a:spAutoFit/>
          </a:bodyPr>
          <a:lstStyle/>
          <a:p>
            <a:pPr eaLnBrk="1" hangingPunct="1"/>
            <a:r>
              <a:rPr lang="en-IE" altLang="en-US"/>
              <a:t>Somatic Symptoms</a:t>
            </a:r>
          </a:p>
          <a:p>
            <a:pPr eaLnBrk="1" hangingPunct="1"/>
            <a:r>
              <a:rPr lang="en-IE" altLang="en-US"/>
              <a:t>Chronic Pain</a:t>
            </a:r>
            <a:endParaRPr lang="en-GB" altLang="en-US"/>
          </a:p>
        </p:txBody>
      </p:sp>
      <p:sp>
        <p:nvSpPr>
          <p:cNvPr id="13329" name="TextBox 33"/>
          <p:cNvSpPr txBox="1">
            <a:spLocks noChangeArrowheads="1"/>
          </p:cNvSpPr>
          <p:nvPr/>
        </p:nvSpPr>
        <p:spPr bwMode="auto">
          <a:xfrm>
            <a:off x="7215188" y="4143375"/>
            <a:ext cx="1714500" cy="923925"/>
          </a:xfrm>
          <a:prstGeom prst="rect">
            <a:avLst/>
          </a:prstGeom>
          <a:noFill/>
          <a:ln w="9525">
            <a:noFill/>
            <a:miter lim="800000"/>
            <a:headEnd/>
            <a:tailEnd/>
          </a:ln>
        </p:spPr>
        <p:txBody>
          <a:bodyPr>
            <a:spAutoFit/>
          </a:bodyPr>
          <a:lstStyle/>
          <a:p>
            <a:pPr eaLnBrk="1" hangingPunct="1"/>
            <a:r>
              <a:rPr lang="en-IE" altLang="en-US"/>
              <a:t>Substance Abuse, Eating Disorders</a:t>
            </a:r>
            <a:endParaRPr lang="en-GB" altLang="en-US"/>
          </a:p>
        </p:txBody>
      </p:sp>
      <p:sp>
        <p:nvSpPr>
          <p:cNvPr id="13330" name="TextBox 34"/>
          <p:cNvSpPr txBox="1">
            <a:spLocks noChangeArrowheads="1"/>
          </p:cNvSpPr>
          <p:nvPr/>
        </p:nvSpPr>
        <p:spPr bwMode="auto">
          <a:xfrm>
            <a:off x="5643563" y="5357813"/>
            <a:ext cx="2928937" cy="369887"/>
          </a:xfrm>
          <a:prstGeom prst="rect">
            <a:avLst/>
          </a:prstGeom>
          <a:noFill/>
          <a:ln w="9525">
            <a:noFill/>
            <a:miter lim="800000"/>
            <a:headEnd/>
            <a:tailEnd/>
          </a:ln>
        </p:spPr>
        <p:txBody>
          <a:bodyPr>
            <a:spAutoFit/>
          </a:bodyPr>
          <a:lstStyle/>
          <a:p>
            <a:pPr eaLnBrk="1" hangingPunct="1"/>
            <a:r>
              <a:rPr lang="en-IE" altLang="en-US"/>
              <a:t>Self Destructive Behaviour</a:t>
            </a:r>
            <a:endParaRPr lang="en-GB" altLang="en-US"/>
          </a:p>
        </p:txBody>
      </p:sp>
      <p:sp>
        <p:nvSpPr>
          <p:cNvPr id="13331" name="TextBox 35"/>
          <p:cNvSpPr txBox="1">
            <a:spLocks noChangeArrowheads="1"/>
          </p:cNvSpPr>
          <p:nvPr/>
        </p:nvSpPr>
        <p:spPr bwMode="auto">
          <a:xfrm>
            <a:off x="1928813" y="5572125"/>
            <a:ext cx="1714500" cy="369888"/>
          </a:xfrm>
          <a:prstGeom prst="rect">
            <a:avLst/>
          </a:prstGeom>
          <a:noFill/>
          <a:ln w="9525">
            <a:noFill/>
            <a:miter lim="800000"/>
            <a:headEnd/>
            <a:tailEnd/>
          </a:ln>
        </p:spPr>
        <p:txBody>
          <a:bodyPr>
            <a:spAutoFit/>
          </a:bodyPr>
          <a:lstStyle/>
          <a:p>
            <a:pPr eaLnBrk="1" hangingPunct="1"/>
            <a:r>
              <a:rPr lang="en-IE" altLang="en-US"/>
              <a:t>Depression</a:t>
            </a:r>
            <a:endParaRPr lang="en-GB" altLang="en-US"/>
          </a:p>
        </p:txBody>
      </p:sp>
      <p:sp>
        <p:nvSpPr>
          <p:cNvPr id="13332" name="TextBox 36"/>
          <p:cNvSpPr txBox="1">
            <a:spLocks noChangeArrowheads="1"/>
          </p:cNvSpPr>
          <p:nvPr/>
        </p:nvSpPr>
        <p:spPr bwMode="auto">
          <a:xfrm>
            <a:off x="214313" y="4714875"/>
            <a:ext cx="1714500" cy="646113"/>
          </a:xfrm>
          <a:prstGeom prst="rect">
            <a:avLst/>
          </a:prstGeom>
          <a:noFill/>
          <a:ln w="9525">
            <a:noFill/>
            <a:miter lim="800000"/>
            <a:headEnd/>
            <a:tailEnd/>
          </a:ln>
        </p:spPr>
        <p:txBody>
          <a:bodyPr>
            <a:spAutoFit/>
          </a:bodyPr>
          <a:lstStyle/>
          <a:p>
            <a:pPr eaLnBrk="1" hangingPunct="1"/>
            <a:r>
              <a:rPr lang="en-IE" altLang="en-US"/>
              <a:t>Decreased interest</a:t>
            </a:r>
            <a:endParaRPr lang="en-GB" altLang="en-US"/>
          </a:p>
        </p:txBody>
      </p:sp>
      <p:sp>
        <p:nvSpPr>
          <p:cNvPr id="13334" name="TextBox 39"/>
          <p:cNvSpPr txBox="1">
            <a:spLocks noChangeArrowheads="1"/>
          </p:cNvSpPr>
          <p:nvPr/>
        </p:nvSpPr>
        <p:spPr bwMode="auto">
          <a:xfrm>
            <a:off x="2357438" y="3643313"/>
            <a:ext cx="2286000" cy="646112"/>
          </a:xfrm>
          <a:prstGeom prst="rect">
            <a:avLst/>
          </a:prstGeom>
          <a:noFill/>
          <a:ln w="9525">
            <a:noFill/>
            <a:miter lim="800000"/>
            <a:headEnd/>
            <a:tailEnd/>
          </a:ln>
        </p:spPr>
        <p:txBody>
          <a:bodyPr>
            <a:spAutoFit/>
          </a:bodyPr>
          <a:lstStyle/>
          <a:p>
            <a:pPr algn="ctr" eaLnBrk="1" hangingPunct="1"/>
            <a:r>
              <a:rPr lang="en-IE" altLang="en-US" sz="3600"/>
              <a:t>Trauma</a:t>
            </a:r>
            <a:endParaRPr lang="en-GB" altLang="en-US" sz="3600"/>
          </a:p>
        </p:txBody>
      </p:sp>
      <p:cxnSp>
        <p:nvCxnSpPr>
          <p:cNvPr id="41" name="Straight Arrow Connector 40">
            <a:extLst>
              <a:ext uri="{FF2B5EF4-FFF2-40B4-BE49-F238E27FC236}">
                <a16:creationId xmlns:a16="http://schemas.microsoft.com/office/drawing/2014/main" id="{5BC83A5B-76FC-4A6F-A8FD-F2C66F62C315}"/>
              </a:ext>
            </a:extLst>
          </p:cNvPr>
          <p:cNvCxnSpPr>
            <a:endCxn id="13330" idx="1"/>
          </p:cNvCxnSpPr>
          <p:nvPr/>
        </p:nvCxnSpPr>
        <p:spPr>
          <a:xfrm>
            <a:off x="4643438" y="4437063"/>
            <a:ext cx="1143000" cy="1041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53076881-4241-427D-8C8A-E961CEAF881F}"/>
              </a:ext>
            </a:extLst>
          </p:cNvPr>
          <p:cNvCxnSpPr/>
          <p:nvPr/>
        </p:nvCxnSpPr>
        <p:spPr>
          <a:xfrm>
            <a:off x="4572000" y="4786313"/>
            <a:ext cx="1143000" cy="10715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4129E7E8-913B-4A86-AFF8-65A6FA054268}"/>
              </a:ext>
            </a:extLst>
          </p:cNvPr>
          <p:cNvCxnSpPr/>
          <p:nvPr/>
        </p:nvCxnSpPr>
        <p:spPr>
          <a:xfrm rot="16200000" flipH="1">
            <a:off x="3786187" y="4929188"/>
            <a:ext cx="785813" cy="714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338" name="TextBox 45"/>
          <p:cNvSpPr txBox="1">
            <a:spLocks noChangeArrowheads="1"/>
          </p:cNvSpPr>
          <p:nvPr/>
        </p:nvSpPr>
        <p:spPr bwMode="auto">
          <a:xfrm>
            <a:off x="5572125" y="5786438"/>
            <a:ext cx="2286000" cy="369887"/>
          </a:xfrm>
          <a:prstGeom prst="rect">
            <a:avLst/>
          </a:prstGeom>
          <a:noFill/>
          <a:ln w="9525">
            <a:noFill/>
            <a:miter lim="800000"/>
            <a:headEnd/>
            <a:tailEnd/>
          </a:ln>
        </p:spPr>
        <p:txBody>
          <a:bodyPr>
            <a:spAutoFit/>
          </a:bodyPr>
          <a:lstStyle/>
          <a:p>
            <a:pPr eaLnBrk="1" hangingPunct="1"/>
            <a:r>
              <a:rPr lang="en-IE" altLang="en-US"/>
              <a:t>Identity Disturbance</a:t>
            </a:r>
            <a:endParaRPr lang="en-GB" altLang="en-US"/>
          </a:p>
        </p:txBody>
      </p:sp>
      <p:sp>
        <p:nvSpPr>
          <p:cNvPr id="13339" name="TextBox 49"/>
          <p:cNvSpPr txBox="1">
            <a:spLocks noChangeArrowheads="1"/>
          </p:cNvSpPr>
          <p:nvPr/>
        </p:nvSpPr>
        <p:spPr bwMode="auto">
          <a:xfrm>
            <a:off x="3643313" y="5286375"/>
            <a:ext cx="1714500" cy="923925"/>
          </a:xfrm>
          <a:prstGeom prst="rect">
            <a:avLst/>
          </a:prstGeom>
          <a:noFill/>
          <a:ln w="9525">
            <a:noFill/>
            <a:miter lim="800000"/>
            <a:headEnd/>
            <a:tailEnd/>
          </a:ln>
        </p:spPr>
        <p:txBody>
          <a:bodyPr>
            <a:spAutoFit/>
          </a:bodyPr>
          <a:lstStyle/>
          <a:p>
            <a:pPr eaLnBrk="1" hangingPunct="1"/>
            <a:r>
              <a:rPr lang="en-IE" altLang="en-US"/>
              <a:t>Dissociative </a:t>
            </a:r>
          </a:p>
          <a:p>
            <a:pPr eaLnBrk="1" hangingPunct="1"/>
            <a:r>
              <a:rPr lang="en-IE" altLang="en-US"/>
              <a:t>Symptoms &amp; </a:t>
            </a:r>
          </a:p>
          <a:p>
            <a:pPr eaLnBrk="1" hangingPunct="1"/>
            <a:r>
              <a:rPr lang="en-IE" altLang="en-US"/>
              <a:t>Disorders</a:t>
            </a:r>
            <a:endParaRPr lang="en-GB" altLang="en-US"/>
          </a:p>
        </p:txBody>
      </p:sp>
      <p:cxnSp>
        <p:nvCxnSpPr>
          <p:cNvPr id="28" name="Straight Arrow Connector 27">
            <a:extLst>
              <a:ext uri="{FF2B5EF4-FFF2-40B4-BE49-F238E27FC236}">
                <a16:creationId xmlns:a16="http://schemas.microsoft.com/office/drawing/2014/main" id="{9A0B9D57-D5AF-42BB-8319-D77C6C013441}"/>
              </a:ext>
            </a:extLst>
          </p:cNvPr>
          <p:cNvCxnSpPr/>
          <p:nvPr/>
        </p:nvCxnSpPr>
        <p:spPr>
          <a:xfrm rot="5400000">
            <a:off x="2393156" y="5036345"/>
            <a:ext cx="714375" cy="5000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TextBox 35"/>
          <p:cNvSpPr txBox="1">
            <a:spLocks noChangeArrowheads="1"/>
          </p:cNvSpPr>
          <p:nvPr/>
        </p:nvSpPr>
        <p:spPr bwMode="auto">
          <a:xfrm>
            <a:off x="785813" y="5286375"/>
            <a:ext cx="1500187" cy="369888"/>
          </a:xfrm>
          <a:prstGeom prst="rect">
            <a:avLst/>
          </a:prstGeom>
          <a:noFill/>
          <a:ln w="9525">
            <a:noFill/>
            <a:miter lim="800000"/>
            <a:headEnd/>
            <a:tailEnd/>
          </a:ln>
        </p:spPr>
        <p:txBody>
          <a:bodyPr>
            <a:spAutoFit/>
          </a:bodyPr>
          <a:lstStyle/>
          <a:p>
            <a:pPr eaLnBrk="1" hangingPunct="1"/>
            <a:r>
              <a:rPr lang="en-IE" altLang="en-US"/>
              <a:t>Irritability</a:t>
            </a:r>
            <a:endParaRPr lang="en-GB" altLang="en-US"/>
          </a:p>
        </p:txBody>
      </p:sp>
      <p:cxnSp>
        <p:nvCxnSpPr>
          <p:cNvPr id="31" name="Straight Arrow Connector 30">
            <a:extLst>
              <a:ext uri="{FF2B5EF4-FFF2-40B4-BE49-F238E27FC236}">
                <a16:creationId xmlns:a16="http://schemas.microsoft.com/office/drawing/2014/main" id="{B41B77E7-AC29-492F-9D4A-75BBC2EDAE02}"/>
              </a:ext>
            </a:extLst>
          </p:cNvPr>
          <p:cNvCxnSpPr/>
          <p:nvPr/>
        </p:nvCxnSpPr>
        <p:spPr>
          <a:xfrm rot="10800000" flipV="1">
            <a:off x="1571625" y="4929188"/>
            <a:ext cx="749300" cy="4286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00C00E9A-0AF9-4809-BA3D-A6167C0FF74A}"/>
              </a:ext>
            </a:extLst>
          </p:cNvPr>
          <p:cNvCxnSpPr/>
          <p:nvPr/>
        </p:nvCxnSpPr>
        <p:spPr>
          <a:xfrm rot="10800000">
            <a:off x="1071563" y="4000500"/>
            <a:ext cx="357187" cy="1428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8" name="TextBox 36"/>
          <p:cNvSpPr txBox="1">
            <a:spLocks noChangeArrowheads="1"/>
          </p:cNvSpPr>
          <p:nvPr/>
        </p:nvSpPr>
        <p:spPr bwMode="auto">
          <a:xfrm>
            <a:off x="0" y="3857625"/>
            <a:ext cx="1214438" cy="369888"/>
          </a:xfrm>
          <a:prstGeom prst="rect">
            <a:avLst/>
          </a:prstGeom>
          <a:noFill/>
          <a:ln w="9525">
            <a:noFill/>
            <a:miter lim="800000"/>
            <a:headEnd/>
            <a:tailEnd/>
          </a:ln>
        </p:spPr>
        <p:txBody>
          <a:bodyPr>
            <a:spAutoFit/>
          </a:bodyPr>
          <a:lstStyle/>
          <a:p>
            <a:pPr eaLnBrk="1" hangingPunct="1"/>
            <a:r>
              <a:rPr lang="en-IE" altLang="en-US"/>
              <a:t>Numbing</a:t>
            </a:r>
            <a:endParaRPr lang="en-GB" altLang="en-US"/>
          </a:p>
        </p:txBody>
      </p:sp>
      <p:cxnSp>
        <p:nvCxnSpPr>
          <p:cNvPr id="68" name="Straight Arrow Connector 67">
            <a:extLst>
              <a:ext uri="{FF2B5EF4-FFF2-40B4-BE49-F238E27FC236}">
                <a16:creationId xmlns:a16="http://schemas.microsoft.com/office/drawing/2014/main" id="{01AD9136-F32B-4DEA-8D1A-3D42AFE0DA14}"/>
              </a:ext>
            </a:extLst>
          </p:cNvPr>
          <p:cNvCxnSpPr/>
          <p:nvPr/>
        </p:nvCxnSpPr>
        <p:spPr>
          <a:xfrm rot="10800000" flipV="1">
            <a:off x="1000125" y="4357688"/>
            <a:ext cx="714375" cy="5000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4" name="TextBox 33"/>
          <p:cNvSpPr txBox="1">
            <a:spLocks noChangeArrowheads="1"/>
          </p:cNvSpPr>
          <p:nvPr/>
        </p:nvSpPr>
        <p:spPr bwMode="auto">
          <a:xfrm>
            <a:off x="0" y="2643188"/>
            <a:ext cx="1714500" cy="646112"/>
          </a:xfrm>
          <a:prstGeom prst="rect">
            <a:avLst/>
          </a:prstGeom>
          <a:noFill/>
          <a:ln w="9525">
            <a:noFill/>
            <a:miter lim="800000"/>
            <a:headEnd/>
            <a:tailEnd/>
          </a:ln>
        </p:spPr>
        <p:txBody>
          <a:bodyPr>
            <a:spAutoFit/>
          </a:bodyPr>
          <a:lstStyle/>
          <a:p>
            <a:pPr eaLnBrk="1" hangingPunct="1"/>
            <a:r>
              <a:rPr lang="en-IE" altLang="en-US"/>
              <a:t>Decreased</a:t>
            </a:r>
          </a:p>
          <a:p>
            <a:pPr eaLnBrk="1" hangingPunct="1"/>
            <a:r>
              <a:rPr lang="en-IE" altLang="en-US"/>
              <a:t>Concentration</a:t>
            </a:r>
            <a:endParaRPr lang="en-GB" altLang="en-US"/>
          </a:p>
        </p:txBody>
      </p:sp>
      <p:cxnSp>
        <p:nvCxnSpPr>
          <p:cNvPr id="79" name="Straight Arrow Connector 78">
            <a:extLst>
              <a:ext uri="{FF2B5EF4-FFF2-40B4-BE49-F238E27FC236}">
                <a16:creationId xmlns:a16="http://schemas.microsoft.com/office/drawing/2014/main" id="{84C598FB-2A6F-4AF8-9DB9-6B326C991D91}"/>
              </a:ext>
            </a:extLst>
          </p:cNvPr>
          <p:cNvCxnSpPr/>
          <p:nvPr/>
        </p:nvCxnSpPr>
        <p:spPr>
          <a:xfrm rot="10800000">
            <a:off x="1214438" y="2786063"/>
            <a:ext cx="1214437" cy="5715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5" name="TextBox 33"/>
          <p:cNvSpPr txBox="1">
            <a:spLocks noChangeArrowheads="1"/>
          </p:cNvSpPr>
          <p:nvPr/>
        </p:nvSpPr>
        <p:spPr bwMode="auto">
          <a:xfrm>
            <a:off x="571500" y="1857375"/>
            <a:ext cx="1214438" cy="369888"/>
          </a:xfrm>
          <a:prstGeom prst="rect">
            <a:avLst/>
          </a:prstGeom>
          <a:noFill/>
          <a:ln w="9525">
            <a:noFill/>
            <a:miter lim="800000"/>
            <a:headEnd/>
            <a:tailEnd/>
          </a:ln>
        </p:spPr>
        <p:txBody>
          <a:bodyPr>
            <a:spAutoFit/>
          </a:bodyPr>
          <a:lstStyle/>
          <a:p>
            <a:pPr eaLnBrk="1" hangingPunct="1"/>
            <a:r>
              <a:rPr lang="en-IE" altLang="en-US"/>
              <a:t>Insomnia</a:t>
            </a:r>
          </a:p>
        </p:txBody>
      </p:sp>
      <p:cxnSp>
        <p:nvCxnSpPr>
          <p:cNvPr id="86" name="Straight Arrow Connector 85">
            <a:extLst>
              <a:ext uri="{FF2B5EF4-FFF2-40B4-BE49-F238E27FC236}">
                <a16:creationId xmlns:a16="http://schemas.microsoft.com/office/drawing/2014/main" id="{BA4A353C-168E-47E8-A0C6-B02E9DDB93D2}"/>
              </a:ext>
            </a:extLst>
          </p:cNvPr>
          <p:cNvCxnSpPr/>
          <p:nvPr/>
        </p:nvCxnSpPr>
        <p:spPr>
          <a:xfrm rot="10800000">
            <a:off x="1643063" y="2071688"/>
            <a:ext cx="1071562" cy="8572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8" name="TextBox 33"/>
          <p:cNvSpPr txBox="1">
            <a:spLocks noChangeArrowheads="1"/>
          </p:cNvSpPr>
          <p:nvPr/>
        </p:nvSpPr>
        <p:spPr bwMode="auto">
          <a:xfrm>
            <a:off x="1357313" y="714375"/>
            <a:ext cx="1643062" cy="1200150"/>
          </a:xfrm>
          <a:prstGeom prst="rect">
            <a:avLst/>
          </a:prstGeom>
          <a:noFill/>
          <a:ln w="9525">
            <a:noFill/>
            <a:miter lim="800000"/>
            <a:headEnd/>
            <a:tailEnd/>
          </a:ln>
        </p:spPr>
        <p:txBody>
          <a:bodyPr>
            <a:spAutoFit/>
          </a:bodyPr>
          <a:lstStyle/>
          <a:p>
            <a:pPr eaLnBrk="1" hangingPunct="1"/>
            <a:r>
              <a:rPr lang="en-IE" altLang="en-US"/>
              <a:t>Physiological</a:t>
            </a:r>
          </a:p>
          <a:p>
            <a:pPr eaLnBrk="1" hangingPunct="1"/>
            <a:r>
              <a:rPr lang="en-IE" altLang="en-US"/>
              <a:t>Hyperarousal</a:t>
            </a:r>
          </a:p>
          <a:p>
            <a:pPr eaLnBrk="1" hangingPunct="1"/>
            <a:r>
              <a:rPr lang="en-IE" altLang="en-US"/>
              <a:t>Psychomotor</a:t>
            </a:r>
          </a:p>
          <a:p>
            <a:pPr eaLnBrk="1" hangingPunct="1"/>
            <a:r>
              <a:rPr lang="en-IE" altLang="en-US"/>
              <a:t>Agitation</a:t>
            </a:r>
          </a:p>
        </p:txBody>
      </p:sp>
      <p:cxnSp>
        <p:nvCxnSpPr>
          <p:cNvPr id="89" name="Straight Arrow Connector 88">
            <a:extLst>
              <a:ext uri="{FF2B5EF4-FFF2-40B4-BE49-F238E27FC236}">
                <a16:creationId xmlns:a16="http://schemas.microsoft.com/office/drawing/2014/main" id="{34C24C71-F02C-4A06-99EB-57DB2F07FC86}"/>
              </a:ext>
            </a:extLst>
          </p:cNvPr>
          <p:cNvCxnSpPr/>
          <p:nvPr/>
        </p:nvCxnSpPr>
        <p:spPr>
          <a:xfrm rot="16200000" flipV="1">
            <a:off x="2000250" y="1928813"/>
            <a:ext cx="1285875" cy="10001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1" name="TextBox 33"/>
          <p:cNvSpPr txBox="1">
            <a:spLocks noChangeArrowheads="1"/>
          </p:cNvSpPr>
          <p:nvPr/>
        </p:nvSpPr>
        <p:spPr bwMode="auto">
          <a:xfrm>
            <a:off x="3643312" y="857250"/>
            <a:ext cx="1857376" cy="923330"/>
          </a:xfrm>
          <a:prstGeom prst="rect">
            <a:avLst/>
          </a:prstGeom>
          <a:noFill/>
          <a:ln w="9525">
            <a:noFill/>
            <a:miter lim="800000"/>
            <a:headEnd/>
            <a:tailEnd/>
          </a:ln>
        </p:spPr>
        <p:txBody>
          <a:bodyPr wrap="square">
            <a:spAutoFit/>
          </a:bodyPr>
          <a:lstStyle/>
          <a:p>
            <a:pPr eaLnBrk="1" hangingPunct="1"/>
            <a:r>
              <a:rPr lang="en-IE" altLang="en-US" dirty="0"/>
              <a:t>Foreshortened</a:t>
            </a:r>
          </a:p>
          <a:p>
            <a:pPr eaLnBrk="1" hangingPunct="1"/>
            <a:r>
              <a:rPr lang="en-IE" altLang="en-US" dirty="0"/>
              <a:t>Future/sense of </a:t>
            </a:r>
          </a:p>
          <a:p>
            <a:pPr eaLnBrk="1" hangingPunct="1"/>
            <a:r>
              <a:rPr lang="en-IE" altLang="en-US" dirty="0"/>
              <a:t>Hopelessness</a:t>
            </a:r>
          </a:p>
        </p:txBody>
      </p:sp>
      <p:cxnSp>
        <p:nvCxnSpPr>
          <p:cNvPr id="92" name="Straight Arrow Connector 91">
            <a:extLst>
              <a:ext uri="{FF2B5EF4-FFF2-40B4-BE49-F238E27FC236}">
                <a16:creationId xmlns:a16="http://schemas.microsoft.com/office/drawing/2014/main" id="{31DA7383-B514-454B-82ED-94993F485A45}"/>
              </a:ext>
            </a:extLst>
          </p:cNvPr>
          <p:cNvCxnSpPr/>
          <p:nvPr/>
        </p:nvCxnSpPr>
        <p:spPr>
          <a:xfrm rot="5400000" flipH="1" flipV="1">
            <a:off x="3500438" y="2143125"/>
            <a:ext cx="1071562" cy="3571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2" name="TextBox 19"/>
          <p:cNvSpPr txBox="1">
            <a:spLocks noChangeArrowheads="1"/>
          </p:cNvSpPr>
          <p:nvPr/>
        </p:nvSpPr>
        <p:spPr bwMode="auto">
          <a:xfrm>
            <a:off x="2643188" y="1571625"/>
            <a:ext cx="1285875" cy="646113"/>
          </a:xfrm>
          <a:prstGeom prst="rect">
            <a:avLst/>
          </a:prstGeom>
          <a:noFill/>
          <a:ln w="9525">
            <a:noFill/>
            <a:miter lim="800000"/>
            <a:headEnd/>
            <a:tailEnd/>
          </a:ln>
        </p:spPr>
        <p:txBody>
          <a:bodyPr>
            <a:spAutoFit/>
          </a:bodyPr>
          <a:lstStyle/>
          <a:p>
            <a:pPr eaLnBrk="1" hangingPunct="1"/>
            <a:r>
              <a:rPr lang="en-IE" altLang="en-US"/>
              <a:t>Intrusive Memories</a:t>
            </a:r>
            <a:endParaRPr lang="en-GB" altLang="en-US"/>
          </a:p>
        </p:txBody>
      </p:sp>
      <p:cxnSp>
        <p:nvCxnSpPr>
          <p:cNvPr id="103" name="Straight Arrow Connector 102">
            <a:extLst>
              <a:ext uri="{FF2B5EF4-FFF2-40B4-BE49-F238E27FC236}">
                <a16:creationId xmlns:a16="http://schemas.microsoft.com/office/drawing/2014/main" id="{37E206B0-67D2-4A30-83D2-85F7815CA2F4}"/>
              </a:ext>
            </a:extLst>
          </p:cNvPr>
          <p:cNvCxnSpPr/>
          <p:nvPr/>
        </p:nvCxnSpPr>
        <p:spPr>
          <a:xfrm rot="16200000" flipV="1">
            <a:off x="2928938" y="2286000"/>
            <a:ext cx="571500" cy="2857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6" name="TextBox 36"/>
          <p:cNvSpPr txBox="1">
            <a:spLocks noChangeArrowheads="1"/>
          </p:cNvSpPr>
          <p:nvPr/>
        </p:nvSpPr>
        <p:spPr bwMode="auto">
          <a:xfrm>
            <a:off x="5715000" y="4357688"/>
            <a:ext cx="1214438" cy="369887"/>
          </a:xfrm>
          <a:prstGeom prst="rect">
            <a:avLst/>
          </a:prstGeom>
          <a:noFill/>
          <a:ln w="9525">
            <a:noFill/>
            <a:miter lim="800000"/>
            <a:headEnd/>
            <a:tailEnd/>
          </a:ln>
        </p:spPr>
        <p:txBody>
          <a:bodyPr>
            <a:spAutoFit/>
          </a:bodyPr>
          <a:lstStyle/>
          <a:p>
            <a:pPr eaLnBrk="1" hangingPunct="1"/>
            <a:r>
              <a:rPr lang="en-IE" altLang="en-US"/>
              <a:t>Amnesia</a:t>
            </a:r>
            <a:endParaRPr lang="en-GB" altLang="en-US"/>
          </a:p>
        </p:txBody>
      </p:sp>
      <p:cxnSp>
        <p:nvCxnSpPr>
          <p:cNvPr id="107" name="Straight Arrow Connector 106">
            <a:extLst>
              <a:ext uri="{FF2B5EF4-FFF2-40B4-BE49-F238E27FC236}">
                <a16:creationId xmlns:a16="http://schemas.microsoft.com/office/drawing/2014/main" id="{90EB038B-2817-42F5-86B4-DA19B3892065}"/>
              </a:ext>
            </a:extLst>
          </p:cNvPr>
          <p:cNvCxnSpPr/>
          <p:nvPr/>
        </p:nvCxnSpPr>
        <p:spPr>
          <a:xfrm>
            <a:off x="5214938" y="3929063"/>
            <a:ext cx="857250" cy="5000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Footer Placeholder 4">
            <a:extLst>
              <a:ext uri="{FF2B5EF4-FFF2-40B4-BE49-F238E27FC236}">
                <a16:creationId xmlns:a16="http://schemas.microsoft.com/office/drawing/2014/main" id="{4FBCCA84-1C42-4198-A4D9-2132D4718CB0}"/>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34"/>
                                        </p:tgtEl>
                                        <p:attrNameLst>
                                          <p:attrName>style.visibility</p:attrName>
                                        </p:attrNameLst>
                                      </p:cBhvr>
                                      <p:to>
                                        <p:strVal val="visible"/>
                                      </p:to>
                                    </p:set>
                                    <p:anim calcmode="lin" valueType="num">
                                      <p:cBhvr additive="base">
                                        <p:cTn id="13" dur="500" fill="hold"/>
                                        <p:tgtEl>
                                          <p:spTgt spid="13334"/>
                                        </p:tgtEl>
                                        <p:attrNameLst>
                                          <p:attrName>ppt_x</p:attrName>
                                        </p:attrNameLst>
                                      </p:cBhvr>
                                      <p:tavLst>
                                        <p:tav tm="0">
                                          <p:val>
                                            <p:strVal val="#ppt_x"/>
                                          </p:val>
                                        </p:tav>
                                        <p:tav tm="100000">
                                          <p:val>
                                            <p:strVal val="#ppt_x"/>
                                          </p:val>
                                        </p:tav>
                                      </p:tavLst>
                                    </p:anim>
                                    <p:anim calcmode="lin" valueType="num">
                                      <p:cBhvr additive="base">
                                        <p:cTn id="14" dur="500" fill="hold"/>
                                        <p:tgtEl>
                                          <p:spTgt spid="1333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3"/>
                                        </p:tgtEl>
                                        <p:attrNameLst>
                                          <p:attrName>style.visibility</p:attrName>
                                        </p:attrNameLst>
                                      </p:cBhvr>
                                      <p:to>
                                        <p:strVal val="visible"/>
                                      </p:to>
                                    </p:set>
                                    <p:anim calcmode="lin" valueType="num">
                                      <p:cBhvr additive="base">
                                        <p:cTn id="19" dur="500" fill="hold"/>
                                        <p:tgtEl>
                                          <p:spTgt spid="103"/>
                                        </p:tgtEl>
                                        <p:attrNameLst>
                                          <p:attrName>ppt_x</p:attrName>
                                        </p:attrNameLst>
                                      </p:cBhvr>
                                      <p:tavLst>
                                        <p:tav tm="0">
                                          <p:val>
                                            <p:strVal val="#ppt_x"/>
                                          </p:val>
                                        </p:tav>
                                        <p:tav tm="100000">
                                          <p:val>
                                            <p:strVal val="#ppt_x"/>
                                          </p:val>
                                        </p:tav>
                                      </p:tavLst>
                                    </p:anim>
                                    <p:anim calcmode="lin" valueType="num">
                                      <p:cBhvr additive="base">
                                        <p:cTn id="20" dur="500" fill="hold"/>
                                        <p:tgtEl>
                                          <p:spTgt spid="10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
                                        </p:tgtEl>
                                        <p:attrNameLst>
                                          <p:attrName>style.visibility</p:attrName>
                                        </p:attrNameLst>
                                      </p:cBhvr>
                                      <p:to>
                                        <p:strVal val="visible"/>
                                      </p:to>
                                    </p:set>
                                    <p:anim calcmode="lin" valueType="num">
                                      <p:cBhvr additive="base">
                                        <p:cTn id="25" dur="500" fill="hold"/>
                                        <p:tgtEl>
                                          <p:spTgt spid="102"/>
                                        </p:tgtEl>
                                        <p:attrNameLst>
                                          <p:attrName>ppt_x</p:attrName>
                                        </p:attrNameLst>
                                      </p:cBhvr>
                                      <p:tavLst>
                                        <p:tav tm="0">
                                          <p:val>
                                            <p:strVal val="#ppt_x"/>
                                          </p:val>
                                        </p:tav>
                                        <p:tav tm="100000">
                                          <p:val>
                                            <p:strVal val="#ppt_x"/>
                                          </p:val>
                                        </p:tav>
                                      </p:tavLst>
                                    </p:anim>
                                    <p:anim calcmode="lin" valueType="num">
                                      <p:cBhvr additive="base">
                                        <p:cTn id="26" dur="500" fill="hold"/>
                                        <p:tgtEl>
                                          <p:spTgt spid="10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2"/>
                                        </p:tgtEl>
                                        <p:attrNameLst>
                                          <p:attrName>style.visibility</p:attrName>
                                        </p:attrNameLst>
                                      </p:cBhvr>
                                      <p:to>
                                        <p:strVal val="visible"/>
                                      </p:to>
                                    </p:set>
                                    <p:anim calcmode="lin" valueType="num">
                                      <p:cBhvr additive="base">
                                        <p:cTn id="31" dur="500" fill="hold"/>
                                        <p:tgtEl>
                                          <p:spTgt spid="92"/>
                                        </p:tgtEl>
                                        <p:attrNameLst>
                                          <p:attrName>ppt_x</p:attrName>
                                        </p:attrNameLst>
                                      </p:cBhvr>
                                      <p:tavLst>
                                        <p:tav tm="0">
                                          <p:val>
                                            <p:strVal val="#ppt_x"/>
                                          </p:val>
                                        </p:tav>
                                        <p:tav tm="100000">
                                          <p:val>
                                            <p:strVal val="#ppt_x"/>
                                          </p:val>
                                        </p:tav>
                                      </p:tavLst>
                                    </p:anim>
                                    <p:anim calcmode="lin" valueType="num">
                                      <p:cBhvr additive="base">
                                        <p:cTn id="32"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1"/>
                                        </p:tgtEl>
                                        <p:attrNameLst>
                                          <p:attrName>style.visibility</p:attrName>
                                        </p:attrNameLst>
                                      </p:cBhvr>
                                      <p:to>
                                        <p:strVal val="visible"/>
                                      </p:to>
                                    </p:set>
                                    <p:anim calcmode="lin" valueType="num">
                                      <p:cBhvr additive="base">
                                        <p:cTn id="37" dur="500" fill="hold"/>
                                        <p:tgtEl>
                                          <p:spTgt spid="91"/>
                                        </p:tgtEl>
                                        <p:attrNameLst>
                                          <p:attrName>ppt_x</p:attrName>
                                        </p:attrNameLst>
                                      </p:cBhvr>
                                      <p:tavLst>
                                        <p:tav tm="0">
                                          <p:val>
                                            <p:strVal val="#ppt_x"/>
                                          </p:val>
                                        </p:tav>
                                        <p:tav tm="100000">
                                          <p:val>
                                            <p:strVal val="#ppt_x"/>
                                          </p:val>
                                        </p:tav>
                                      </p:tavLst>
                                    </p:anim>
                                    <p:anim calcmode="lin" valueType="num">
                                      <p:cBhvr additive="base">
                                        <p:cTn id="38"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322"/>
                                        </p:tgtEl>
                                        <p:attrNameLst>
                                          <p:attrName>style.visibility</p:attrName>
                                        </p:attrNameLst>
                                      </p:cBhvr>
                                      <p:to>
                                        <p:strVal val="visible"/>
                                      </p:to>
                                    </p:set>
                                    <p:anim calcmode="lin" valueType="num">
                                      <p:cBhvr additive="base">
                                        <p:cTn id="49" dur="500" fill="hold"/>
                                        <p:tgtEl>
                                          <p:spTgt spid="13322"/>
                                        </p:tgtEl>
                                        <p:attrNameLst>
                                          <p:attrName>ppt_x</p:attrName>
                                        </p:attrNameLst>
                                      </p:cBhvr>
                                      <p:tavLst>
                                        <p:tav tm="0">
                                          <p:val>
                                            <p:strVal val="#ppt_x"/>
                                          </p:val>
                                        </p:tav>
                                        <p:tav tm="100000">
                                          <p:val>
                                            <p:strVal val="#ppt_x"/>
                                          </p:val>
                                        </p:tav>
                                      </p:tavLst>
                                    </p:anim>
                                    <p:anim calcmode="lin" valueType="num">
                                      <p:cBhvr additive="base">
                                        <p:cTn id="50" dur="500" fill="hold"/>
                                        <p:tgtEl>
                                          <p:spTgt spid="13322"/>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321"/>
                                        </p:tgtEl>
                                        <p:attrNameLst>
                                          <p:attrName>style.visibility</p:attrName>
                                        </p:attrNameLst>
                                      </p:cBhvr>
                                      <p:to>
                                        <p:strVal val="visible"/>
                                      </p:to>
                                    </p:set>
                                    <p:anim calcmode="lin" valueType="num">
                                      <p:cBhvr additive="base">
                                        <p:cTn id="61" dur="500" fill="hold"/>
                                        <p:tgtEl>
                                          <p:spTgt spid="13321"/>
                                        </p:tgtEl>
                                        <p:attrNameLst>
                                          <p:attrName>ppt_x</p:attrName>
                                        </p:attrNameLst>
                                      </p:cBhvr>
                                      <p:tavLst>
                                        <p:tav tm="0">
                                          <p:val>
                                            <p:strVal val="#ppt_x"/>
                                          </p:val>
                                        </p:tav>
                                        <p:tav tm="100000">
                                          <p:val>
                                            <p:strVal val="#ppt_x"/>
                                          </p:val>
                                        </p:tav>
                                      </p:tavLst>
                                    </p:anim>
                                    <p:anim calcmode="lin" valueType="num">
                                      <p:cBhvr additive="base">
                                        <p:cTn id="62" dur="500" fill="hold"/>
                                        <p:tgtEl>
                                          <p:spTgt spid="13321"/>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324"/>
                                        </p:tgtEl>
                                        <p:attrNameLst>
                                          <p:attrName>style.visibility</p:attrName>
                                        </p:attrNameLst>
                                      </p:cBhvr>
                                      <p:to>
                                        <p:strVal val="visible"/>
                                      </p:to>
                                    </p:set>
                                    <p:anim calcmode="lin" valueType="num">
                                      <p:cBhvr additive="base">
                                        <p:cTn id="73" dur="500" fill="hold"/>
                                        <p:tgtEl>
                                          <p:spTgt spid="13324"/>
                                        </p:tgtEl>
                                        <p:attrNameLst>
                                          <p:attrName>ppt_x</p:attrName>
                                        </p:attrNameLst>
                                      </p:cBhvr>
                                      <p:tavLst>
                                        <p:tav tm="0">
                                          <p:val>
                                            <p:strVal val="#ppt_x"/>
                                          </p:val>
                                        </p:tav>
                                        <p:tav tm="100000">
                                          <p:val>
                                            <p:strVal val="#ppt_x"/>
                                          </p:val>
                                        </p:tav>
                                      </p:tavLst>
                                    </p:anim>
                                    <p:anim calcmode="lin" valueType="num">
                                      <p:cBhvr additive="base">
                                        <p:cTn id="74" dur="500" fill="hold"/>
                                        <p:tgtEl>
                                          <p:spTgt spid="13324"/>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additive="base">
                                        <p:cTn id="79" dur="500" fill="hold"/>
                                        <p:tgtEl>
                                          <p:spTgt spid="22"/>
                                        </p:tgtEl>
                                        <p:attrNameLst>
                                          <p:attrName>ppt_x</p:attrName>
                                        </p:attrNameLst>
                                      </p:cBhvr>
                                      <p:tavLst>
                                        <p:tav tm="0">
                                          <p:val>
                                            <p:strVal val="#ppt_x"/>
                                          </p:val>
                                        </p:tav>
                                        <p:tav tm="100000">
                                          <p:val>
                                            <p:strVal val="#ppt_x"/>
                                          </p:val>
                                        </p:tav>
                                      </p:tavLst>
                                    </p:anim>
                                    <p:anim calcmode="lin" valueType="num">
                                      <p:cBhvr additive="base">
                                        <p:cTn id="8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3325"/>
                                        </p:tgtEl>
                                        <p:attrNameLst>
                                          <p:attrName>style.visibility</p:attrName>
                                        </p:attrNameLst>
                                      </p:cBhvr>
                                      <p:to>
                                        <p:strVal val="visible"/>
                                      </p:to>
                                    </p:set>
                                    <p:anim calcmode="lin" valueType="num">
                                      <p:cBhvr additive="base">
                                        <p:cTn id="85" dur="500" fill="hold"/>
                                        <p:tgtEl>
                                          <p:spTgt spid="13325"/>
                                        </p:tgtEl>
                                        <p:attrNameLst>
                                          <p:attrName>ppt_x</p:attrName>
                                        </p:attrNameLst>
                                      </p:cBhvr>
                                      <p:tavLst>
                                        <p:tav tm="0">
                                          <p:val>
                                            <p:strVal val="#ppt_x"/>
                                          </p:val>
                                        </p:tav>
                                        <p:tav tm="100000">
                                          <p:val>
                                            <p:strVal val="#ppt_x"/>
                                          </p:val>
                                        </p:tav>
                                      </p:tavLst>
                                    </p:anim>
                                    <p:anim calcmode="lin" valueType="num">
                                      <p:cBhvr additive="base">
                                        <p:cTn id="86" dur="500" fill="hold"/>
                                        <p:tgtEl>
                                          <p:spTgt spid="13325"/>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3" presetClass="entr" presetSubtype="10" fill="hold" nodeType="clickEffect">
                                  <p:stCondLst>
                                    <p:cond delay="0"/>
                                  </p:stCondLst>
                                  <p:childTnLst>
                                    <p:set>
                                      <p:cBhvr>
                                        <p:cTn id="90" dur="1" fill="hold">
                                          <p:stCondLst>
                                            <p:cond delay="0"/>
                                          </p:stCondLst>
                                        </p:cTn>
                                        <p:tgtEl>
                                          <p:spTgt spid="24"/>
                                        </p:tgtEl>
                                        <p:attrNameLst>
                                          <p:attrName>style.visibility</p:attrName>
                                        </p:attrNameLst>
                                      </p:cBhvr>
                                      <p:to>
                                        <p:strVal val="visible"/>
                                      </p:to>
                                    </p:set>
                                    <p:animEffect transition="in" filter="blinds(horizontal)">
                                      <p:cBhvr>
                                        <p:cTn id="91" dur="500"/>
                                        <p:tgtEl>
                                          <p:spTgt spid="24"/>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13328"/>
                                        </p:tgtEl>
                                        <p:attrNameLst>
                                          <p:attrName>style.visibility</p:attrName>
                                        </p:attrNameLst>
                                      </p:cBhvr>
                                      <p:to>
                                        <p:strVal val="visible"/>
                                      </p:to>
                                    </p:set>
                                    <p:anim calcmode="lin" valueType="num">
                                      <p:cBhvr additive="base">
                                        <p:cTn id="96" dur="500" fill="hold"/>
                                        <p:tgtEl>
                                          <p:spTgt spid="13328"/>
                                        </p:tgtEl>
                                        <p:attrNameLst>
                                          <p:attrName>ppt_x</p:attrName>
                                        </p:attrNameLst>
                                      </p:cBhvr>
                                      <p:tavLst>
                                        <p:tav tm="0">
                                          <p:val>
                                            <p:strVal val="#ppt_x"/>
                                          </p:val>
                                        </p:tav>
                                        <p:tav tm="100000">
                                          <p:val>
                                            <p:strVal val="#ppt_x"/>
                                          </p:val>
                                        </p:tav>
                                      </p:tavLst>
                                    </p:anim>
                                    <p:anim calcmode="lin" valueType="num">
                                      <p:cBhvr additive="base">
                                        <p:cTn id="97" dur="500" fill="hold"/>
                                        <p:tgtEl>
                                          <p:spTgt spid="13328"/>
                                        </p:tgtEl>
                                        <p:attrNameLst>
                                          <p:attrName>ppt_y</p:attrName>
                                        </p:attrNameLst>
                                      </p:cBhvr>
                                      <p:tavLst>
                                        <p:tav tm="0">
                                          <p:val>
                                            <p:strVal val="1+#ppt_h/2"/>
                                          </p:val>
                                        </p:tav>
                                        <p:tav tm="100000">
                                          <p:val>
                                            <p:strVal val="#ppt_y"/>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2" presetClass="entr" presetSubtype="4" fill="hold" nodeType="clickEffect">
                                  <p:stCondLst>
                                    <p:cond delay="0"/>
                                  </p:stCondLst>
                                  <p:childTnLst>
                                    <p:set>
                                      <p:cBhvr>
                                        <p:cTn id="101" dur="1" fill="hold">
                                          <p:stCondLst>
                                            <p:cond delay="0"/>
                                          </p:stCondLst>
                                        </p:cTn>
                                        <p:tgtEl>
                                          <p:spTgt spid="10"/>
                                        </p:tgtEl>
                                        <p:attrNameLst>
                                          <p:attrName>style.visibility</p:attrName>
                                        </p:attrNameLst>
                                      </p:cBhvr>
                                      <p:to>
                                        <p:strVal val="visible"/>
                                      </p:to>
                                    </p:set>
                                    <p:anim calcmode="lin" valueType="num">
                                      <p:cBhvr additive="base">
                                        <p:cTn id="102" dur="500" fill="hold"/>
                                        <p:tgtEl>
                                          <p:spTgt spid="10"/>
                                        </p:tgtEl>
                                        <p:attrNameLst>
                                          <p:attrName>ppt_x</p:attrName>
                                        </p:attrNameLst>
                                      </p:cBhvr>
                                      <p:tavLst>
                                        <p:tav tm="0">
                                          <p:val>
                                            <p:strVal val="#ppt_x"/>
                                          </p:val>
                                        </p:tav>
                                        <p:tav tm="100000">
                                          <p:val>
                                            <p:strVal val="#ppt_x"/>
                                          </p:val>
                                        </p:tav>
                                      </p:tavLst>
                                    </p:anim>
                                    <p:anim calcmode="lin" valueType="num">
                                      <p:cBhvr additive="base">
                                        <p:cTn id="10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13329"/>
                                        </p:tgtEl>
                                        <p:attrNameLst>
                                          <p:attrName>style.visibility</p:attrName>
                                        </p:attrNameLst>
                                      </p:cBhvr>
                                      <p:to>
                                        <p:strVal val="visible"/>
                                      </p:to>
                                    </p:set>
                                    <p:anim calcmode="lin" valueType="num">
                                      <p:cBhvr additive="base">
                                        <p:cTn id="108" dur="500" fill="hold"/>
                                        <p:tgtEl>
                                          <p:spTgt spid="13329"/>
                                        </p:tgtEl>
                                        <p:attrNameLst>
                                          <p:attrName>ppt_x</p:attrName>
                                        </p:attrNameLst>
                                      </p:cBhvr>
                                      <p:tavLst>
                                        <p:tav tm="0">
                                          <p:val>
                                            <p:strVal val="#ppt_x"/>
                                          </p:val>
                                        </p:tav>
                                        <p:tav tm="100000">
                                          <p:val>
                                            <p:strVal val="#ppt_x"/>
                                          </p:val>
                                        </p:tav>
                                      </p:tavLst>
                                    </p:anim>
                                    <p:anim calcmode="lin" valueType="num">
                                      <p:cBhvr additive="base">
                                        <p:cTn id="109" dur="500" fill="hold"/>
                                        <p:tgtEl>
                                          <p:spTgt spid="13329"/>
                                        </p:tgtEl>
                                        <p:attrNameLst>
                                          <p:attrName>ppt_y</p:attrName>
                                        </p:attrNameLst>
                                      </p:cBhvr>
                                      <p:tavLst>
                                        <p:tav tm="0">
                                          <p:val>
                                            <p:strVal val="1+#ppt_h/2"/>
                                          </p:val>
                                        </p:tav>
                                        <p:tav tm="100000">
                                          <p:val>
                                            <p:strVal val="#ppt_y"/>
                                          </p:val>
                                        </p:tav>
                                      </p:tavLst>
                                    </p:anim>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 presetClass="entr" presetSubtype="4" fill="hold" nodeType="clickEffect">
                                  <p:stCondLst>
                                    <p:cond delay="0"/>
                                  </p:stCondLst>
                                  <p:childTnLst>
                                    <p:set>
                                      <p:cBhvr>
                                        <p:cTn id="113" dur="1" fill="hold">
                                          <p:stCondLst>
                                            <p:cond delay="0"/>
                                          </p:stCondLst>
                                        </p:cTn>
                                        <p:tgtEl>
                                          <p:spTgt spid="107"/>
                                        </p:tgtEl>
                                        <p:attrNameLst>
                                          <p:attrName>style.visibility</p:attrName>
                                        </p:attrNameLst>
                                      </p:cBhvr>
                                      <p:to>
                                        <p:strVal val="visible"/>
                                      </p:to>
                                    </p:set>
                                    <p:anim calcmode="lin" valueType="num">
                                      <p:cBhvr additive="base">
                                        <p:cTn id="114" dur="500" fill="hold"/>
                                        <p:tgtEl>
                                          <p:spTgt spid="107"/>
                                        </p:tgtEl>
                                        <p:attrNameLst>
                                          <p:attrName>ppt_x</p:attrName>
                                        </p:attrNameLst>
                                      </p:cBhvr>
                                      <p:tavLst>
                                        <p:tav tm="0">
                                          <p:val>
                                            <p:strVal val="#ppt_x"/>
                                          </p:val>
                                        </p:tav>
                                        <p:tav tm="100000">
                                          <p:val>
                                            <p:strVal val="#ppt_x"/>
                                          </p:val>
                                        </p:tav>
                                      </p:tavLst>
                                    </p:anim>
                                    <p:anim calcmode="lin" valueType="num">
                                      <p:cBhvr additive="base">
                                        <p:cTn id="115" dur="500" fill="hold"/>
                                        <p:tgtEl>
                                          <p:spTgt spid="107"/>
                                        </p:tgtEl>
                                        <p:attrNameLst>
                                          <p:attrName>ppt_y</p:attrName>
                                        </p:attrNameLst>
                                      </p:cBhvr>
                                      <p:tavLst>
                                        <p:tav tm="0">
                                          <p:val>
                                            <p:strVal val="1+#ppt_h/2"/>
                                          </p:val>
                                        </p:tav>
                                        <p:tav tm="100000">
                                          <p:val>
                                            <p:strVal val="#ppt_y"/>
                                          </p:val>
                                        </p:tav>
                                      </p:tavLst>
                                    </p:anim>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106"/>
                                        </p:tgtEl>
                                        <p:attrNameLst>
                                          <p:attrName>style.visibility</p:attrName>
                                        </p:attrNameLst>
                                      </p:cBhvr>
                                      <p:to>
                                        <p:strVal val="visible"/>
                                      </p:to>
                                    </p:set>
                                    <p:anim calcmode="lin" valueType="num">
                                      <p:cBhvr additive="base">
                                        <p:cTn id="120" dur="500" fill="hold"/>
                                        <p:tgtEl>
                                          <p:spTgt spid="106"/>
                                        </p:tgtEl>
                                        <p:attrNameLst>
                                          <p:attrName>ppt_x</p:attrName>
                                        </p:attrNameLst>
                                      </p:cBhvr>
                                      <p:tavLst>
                                        <p:tav tm="0">
                                          <p:val>
                                            <p:strVal val="#ppt_x"/>
                                          </p:val>
                                        </p:tav>
                                        <p:tav tm="100000">
                                          <p:val>
                                            <p:strVal val="#ppt_x"/>
                                          </p:val>
                                        </p:tav>
                                      </p:tavLst>
                                    </p:anim>
                                    <p:anim calcmode="lin" valueType="num">
                                      <p:cBhvr additive="base">
                                        <p:cTn id="121" dur="500" fill="hold"/>
                                        <p:tgtEl>
                                          <p:spTgt spid="106"/>
                                        </p:tgtEl>
                                        <p:attrNameLst>
                                          <p:attrName>ppt_y</p:attrName>
                                        </p:attrNameLst>
                                      </p:cBhvr>
                                      <p:tavLst>
                                        <p:tav tm="0">
                                          <p:val>
                                            <p:strVal val="1+#ppt_h/2"/>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 presetClass="entr" presetSubtype="4" fill="hold" nodeType="clickEffect">
                                  <p:stCondLst>
                                    <p:cond delay="0"/>
                                  </p:stCondLst>
                                  <p:childTnLst>
                                    <p:set>
                                      <p:cBhvr>
                                        <p:cTn id="125" dur="1" fill="hold">
                                          <p:stCondLst>
                                            <p:cond delay="0"/>
                                          </p:stCondLst>
                                        </p:cTn>
                                        <p:tgtEl>
                                          <p:spTgt spid="41"/>
                                        </p:tgtEl>
                                        <p:attrNameLst>
                                          <p:attrName>style.visibility</p:attrName>
                                        </p:attrNameLst>
                                      </p:cBhvr>
                                      <p:to>
                                        <p:strVal val="visible"/>
                                      </p:to>
                                    </p:set>
                                    <p:anim calcmode="lin" valueType="num">
                                      <p:cBhvr additive="base">
                                        <p:cTn id="126" dur="500" fill="hold"/>
                                        <p:tgtEl>
                                          <p:spTgt spid="41"/>
                                        </p:tgtEl>
                                        <p:attrNameLst>
                                          <p:attrName>ppt_x</p:attrName>
                                        </p:attrNameLst>
                                      </p:cBhvr>
                                      <p:tavLst>
                                        <p:tav tm="0">
                                          <p:val>
                                            <p:strVal val="#ppt_x"/>
                                          </p:val>
                                        </p:tav>
                                        <p:tav tm="100000">
                                          <p:val>
                                            <p:strVal val="#ppt_x"/>
                                          </p:val>
                                        </p:tav>
                                      </p:tavLst>
                                    </p:anim>
                                    <p:anim calcmode="lin" valueType="num">
                                      <p:cBhvr additive="base">
                                        <p:cTn id="127"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13330"/>
                                        </p:tgtEl>
                                        <p:attrNameLst>
                                          <p:attrName>style.visibility</p:attrName>
                                        </p:attrNameLst>
                                      </p:cBhvr>
                                      <p:to>
                                        <p:strVal val="visible"/>
                                      </p:to>
                                    </p:set>
                                    <p:anim calcmode="lin" valueType="num">
                                      <p:cBhvr additive="base">
                                        <p:cTn id="132" dur="500" fill="hold"/>
                                        <p:tgtEl>
                                          <p:spTgt spid="13330"/>
                                        </p:tgtEl>
                                        <p:attrNameLst>
                                          <p:attrName>ppt_x</p:attrName>
                                        </p:attrNameLst>
                                      </p:cBhvr>
                                      <p:tavLst>
                                        <p:tav tm="0">
                                          <p:val>
                                            <p:strVal val="#ppt_x"/>
                                          </p:val>
                                        </p:tav>
                                        <p:tav tm="100000">
                                          <p:val>
                                            <p:strVal val="#ppt_x"/>
                                          </p:val>
                                        </p:tav>
                                      </p:tavLst>
                                    </p:anim>
                                    <p:anim calcmode="lin" valueType="num">
                                      <p:cBhvr additive="base">
                                        <p:cTn id="133" dur="500" fill="hold"/>
                                        <p:tgtEl>
                                          <p:spTgt spid="13330"/>
                                        </p:tgtEl>
                                        <p:attrNameLst>
                                          <p:attrName>ppt_y</p:attrName>
                                        </p:attrNameLst>
                                      </p:cBhvr>
                                      <p:tavLst>
                                        <p:tav tm="0">
                                          <p:val>
                                            <p:strVal val="1+#ppt_h/2"/>
                                          </p:val>
                                        </p:tav>
                                        <p:tav tm="100000">
                                          <p:val>
                                            <p:strVal val="#ppt_y"/>
                                          </p:val>
                                        </p:tav>
                                      </p:tavLst>
                                    </p:anim>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 presetClass="entr" presetSubtype="4" fill="hold" nodeType="clickEffect">
                                  <p:stCondLst>
                                    <p:cond delay="0"/>
                                  </p:stCondLst>
                                  <p:childTnLst>
                                    <p:set>
                                      <p:cBhvr>
                                        <p:cTn id="137" dur="1" fill="hold">
                                          <p:stCondLst>
                                            <p:cond delay="0"/>
                                          </p:stCondLst>
                                        </p:cTn>
                                        <p:tgtEl>
                                          <p:spTgt spid="43"/>
                                        </p:tgtEl>
                                        <p:attrNameLst>
                                          <p:attrName>style.visibility</p:attrName>
                                        </p:attrNameLst>
                                      </p:cBhvr>
                                      <p:to>
                                        <p:strVal val="visible"/>
                                      </p:to>
                                    </p:set>
                                    <p:anim calcmode="lin" valueType="num">
                                      <p:cBhvr additive="base">
                                        <p:cTn id="138" dur="500" fill="hold"/>
                                        <p:tgtEl>
                                          <p:spTgt spid="43"/>
                                        </p:tgtEl>
                                        <p:attrNameLst>
                                          <p:attrName>ppt_x</p:attrName>
                                        </p:attrNameLst>
                                      </p:cBhvr>
                                      <p:tavLst>
                                        <p:tav tm="0">
                                          <p:val>
                                            <p:strVal val="#ppt_x"/>
                                          </p:val>
                                        </p:tav>
                                        <p:tav tm="100000">
                                          <p:val>
                                            <p:strVal val="#ppt_x"/>
                                          </p:val>
                                        </p:tav>
                                      </p:tavLst>
                                    </p:anim>
                                    <p:anim calcmode="lin" valueType="num">
                                      <p:cBhvr additive="base">
                                        <p:cTn id="139"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13338"/>
                                        </p:tgtEl>
                                        <p:attrNameLst>
                                          <p:attrName>style.visibility</p:attrName>
                                        </p:attrNameLst>
                                      </p:cBhvr>
                                      <p:to>
                                        <p:strVal val="visible"/>
                                      </p:to>
                                    </p:set>
                                    <p:anim calcmode="lin" valueType="num">
                                      <p:cBhvr additive="base">
                                        <p:cTn id="144" dur="500" fill="hold"/>
                                        <p:tgtEl>
                                          <p:spTgt spid="13338"/>
                                        </p:tgtEl>
                                        <p:attrNameLst>
                                          <p:attrName>ppt_x</p:attrName>
                                        </p:attrNameLst>
                                      </p:cBhvr>
                                      <p:tavLst>
                                        <p:tav tm="0">
                                          <p:val>
                                            <p:strVal val="#ppt_x"/>
                                          </p:val>
                                        </p:tav>
                                        <p:tav tm="100000">
                                          <p:val>
                                            <p:strVal val="#ppt_x"/>
                                          </p:val>
                                        </p:tav>
                                      </p:tavLst>
                                    </p:anim>
                                    <p:anim calcmode="lin" valueType="num">
                                      <p:cBhvr additive="base">
                                        <p:cTn id="145" dur="500" fill="hold"/>
                                        <p:tgtEl>
                                          <p:spTgt spid="13338"/>
                                        </p:tgtEl>
                                        <p:attrNameLst>
                                          <p:attrName>ppt_y</p:attrName>
                                        </p:attrNameLst>
                                      </p:cBhvr>
                                      <p:tavLst>
                                        <p:tav tm="0">
                                          <p:val>
                                            <p:strVal val="1+#ppt_h/2"/>
                                          </p:val>
                                        </p:tav>
                                        <p:tav tm="100000">
                                          <p:val>
                                            <p:strVal val="#ppt_y"/>
                                          </p:val>
                                        </p:tav>
                                      </p:tavLst>
                                    </p:anim>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 presetClass="entr" presetSubtype="4" fill="hold" nodeType="clickEffect">
                                  <p:stCondLst>
                                    <p:cond delay="0"/>
                                  </p:stCondLst>
                                  <p:childTnLst>
                                    <p:set>
                                      <p:cBhvr>
                                        <p:cTn id="149" dur="1" fill="hold">
                                          <p:stCondLst>
                                            <p:cond delay="0"/>
                                          </p:stCondLst>
                                        </p:cTn>
                                        <p:tgtEl>
                                          <p:spTgt spid="45"/>
                                        </p:tgtEl>
                                        <p:attrNameLst>
                                          <p:attrName>style.visibility</p:attrName>
                                        </p:attrNameLst>
                                      </p:cBhvr>
                                      <p:to>
                                        <p:strVal val="visible"/>
                                      </p:to>
                                    </p:set>
                                    <p:anim calcmode="lin" valueType="num">
                                      <p:cBhvr additive="base">
                                        <p:cTn id="150" dur="500" fill="hold"/>
                                        <p:tgtEl>
                                          <p:spTgt spid="45"/>
                                        </p:tgtEl>
                                        <p:attrNameLst>
                                          <p:attrName>ppt_x</p:attrName>
                                        </p:attrNameLst>
                                      </p:cBhvr>
                                      <p:tavLst>
                                        <p:tav tm="0">
                                          <p:val>
                                            <p:strVal val="#ppt_x"/>
                                          </p:val>
                                        </p:tav>
                                        <p:tav tm="100000">
                                          <p:val>
                                            <p:strVal val="#ppt_x"/>
                                          </p:val>
                                        </p:tav>
                                      </p:tavLst>
                                    </p:anim>
                                    <p:anim calcmode="lin" valueType="num">
                                      <p:cBhvr additive="base">
                                        <p:cTn id="151"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52" fill="hold" nodeType="clickPar">
                      <p:stCondLst>
                        <p:cond delay="indefinite"/>
                      </p:stCondLst>
                      <p:childTnLst>
                        <p:par>
                          <p:cTn id="153" fill="hold" nodeType="withGroup">
                            <p:stCondLst>
                              <p:cond delay="0"/>
                            </p:stCondLst>
                            <p:childTnLst>
                              <p:par>
                                <p:cTn id="154" presetID="2" presetClass="entr" presetSubtype="4" fill="hold" grpId="0" nodeType="clickEffect">
                                  <p:stCondLst>
                                    <p:cond delay="0"/>
                                  </p:stCondLst>
                                  <p:childTnLst>
                                    <p:set>
                                      <p:cBhvr>
                                        <p:cTn id="155" dur="1" fill="hold">
                                          <p:stCondLst>
                                            <p:cond delay="0"/>
                                          </p:stCondLst>
                                        </p:cTn>
                                        <p:tgtEl>
                                          <p:spTgt spid="13339"/>
                                        </p:tgtEl>
                                        <p:attrNameLst>
                                          <p:attrName>style.visibility</p:attrName>
                                        </p:attrNameLst>
                                      </p:cBhvr>
                                      <p:to>
                                        <p:strVal val="visible"/>
                                      </p:to>
                                    </p:set>
                                    <p:anim calcmode="lin" valueType="num">
                                      <p:cBhvr additive="base">
                                        <p:cTn id="156" dur="500" fill="hold"/>
                                        <p:tgtEl>
                                          <p:spTgt spid="13339"/>
                                        </p:tgtEl>
                                        <p:attrNameLst>
                                          <p:attrName>ppt_x</p:attrName>
                                        </p:attrNameLst>
                                      </p:cBhvr>
                                      <p:tavLst>
                                        <p:tav tm="0">
                                          <p:val>
                                            <p:strVal val="#ppt_x"/>
                                          </p:val>
                                        </p:tav>
                                        <p:tav tm="100000">
                                          <p:val>
                                            <p:strVal val="#ppt_x"/>
                                          </p:val>
                                        </p:tav>
                                      </p:tavLst>
                                    </p:anim>
                                    <p:anim calcmode="lin" valueType="num">
                                      <p:cBhvr additive="base">
                                        <p:cTn id="157" dur="500" fill="hold"/>
                                        <p:tgtEl>
                                          <p:spTgt spid="13339"/>
                                        </p:tgtEl>
                                        <p:attrNameLst>
                                          <p:attrName>ppt_y</p:attrName>
                                        </p:attrNameLst>
                                      </p:cBhvr>
                                      <p:tavLst>
                                        <p:tav tm="0">
                                          <p:val>
                                            <p:strVal val="1+#ppt_h/2"/>
                                          </p:val>
                                        </p:tav>
                                        <p:tav tm="100000">
                                          <p:val>
                                            <p:strVal val="#ppt_y"/>
                                          </p:val>
                                        </p:tav>
                                      </p:tavLst>
                                    </p:anim>
                                  </p:childTnLst>
                                </p:cTn>
                              </p:par>
                            </p:childTnLst>
                          </p:cTn>
                        </p:par>
                      </p:childTnLst>
                    </p:cTn>
                  </p:par>
                  <p:par>
                    <p:cTn id="158" fill="hold" nodeType="clickPar">
                      <p:stCondLst>
                        <p:cond delay="indefinite"/>
                      </p:stCondLst>
                      <p:childTnLst>
                        <p:par>
                          <p:cTn id="159" fill="hold" nodeType="withGroup">
                            <p:stCondLst>
                              <p:cond delay="0"/>
                            </p:stCondLst>
                            <p:childTnLst>
                              <p:par>
                                <p:cTn id="160" presetID="2" presetClass="entr" presetSubtype="4" fill="hold" nodeType="clickEffect">
                                  <p:stCondLst>
                                    <p:cond delay="0"/>
                                  </p:stCondLst>
                                  <p:childTnLst>
                                    <p:set>
                                      <p:cBhvr>
                                        <p:cTn id="161" dur="1" fill="hold">
                                          <p:stCondLst>
                                            <p:cond delay="0"/>
                                          </p:stCondLst>
                                        </p:cTn>
                                        <p:tgtEl>
                                          <p:spTgt spid="28"/>
                                        </p:tgtEl>
                                        <p:attrNameLst>
                                          <p:attrName>style.visibility</p:attrName>
                                        </p:attrNameLst>
                                      </p:cBhvr>
                                      <p:to>
                                        <p:strVal val="visible"/>
                                      </p:to>
                                    </p:set>
                                    <p:anim calcmode="lin" valueType="num">
                                      <p:cBhvr additive="base">
                                        <p:cTn id="162" dur="500" fill="hold"/>
                                        <p:tgtEl>
                                          <p:spTgt spid="28"/>
                                        </p:tgtEl>
                                        <p:attrNameLst>
                                          <p:attrName>ppt_x</p:attrName>
                                        </p:attrNameLst>
                                      </p:cBhvr>
                                      <p:tavLst>
                                        <p:tav tm="0">
                                          <p:val>
                                            <p:strVal val="#ppt_x"/>
                                          </p:val>
                                        </p:tav>
                                        <p:tav tm="100000">
                                          <p:val>
                                            <p:strVal val="#ppt_x"/>
                                          </p:val>
                                        </p:tav>
                                      </p:tavLst>
                                    </p:anim>
                                    <p:anim calcmode="lin" valueType="num">
                                      <p:cBhvr additive="base">
                                        <p:cTn id="163"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64" fill="hold" nodeType="clickPar">
                      <p:stCondLst>
                        <p:cond delay="indefinite"/>
                      </p:stCondLst>
                      <p:childTnLst>
                        <p:par>
                          <p:cTn id="165" fill="hold" nodeType="withGroup">
                            <p:stCondLst>
                              <p:cond delay="0"/>
                            </p:stCondLst>
                            <p:childTnLst>
                              <p:par>
                                <p:cTn id="166" presetID="2" presetClass="entr" presetSubtype="4" fill="hold" grpId="0" nodeType="clickEffect">
                                  <p:stCondLst>
                                    <p:cond delay="0"/>
                                  </p:stCondLst>
                                  <p:childTnLst>
                                    <p:set>
                                      <p:cBhvr>
                                        <p:cTn id="167" dur="1" fill="hold">
                                          <p:stCondLst>
                                            <p:cond delay="0"/>
                                          </p:stCondLst>
                                        </p:cTn>
                                        <p:tgtEl>
                                          <p:spTgt spid="13331"/>
                                        </p:tgtEl>
                                        <p:attrNameLst>
                                          <p:attrName>style.visibility</p:attrName>
                                        </p:attrNameLst>
                                      </p:cBhvr>
                                      <p:to>
                                        <p:strVal val="visible"/>
                                      </p:to>
                                    </p:set>
                                    <p:anim calcmode="lin" valueType="num">
                                      <p:cBhvr additive="base">
                                        <p:cTn id="168" dur="500" fill="hold"/>
                                        <p:tgtEl>
                                          <p:spTgt spid="13331"/>
                                        </p:tgtEl>
                                        <p:attrNameLst>
                                          <p:attrName>ppt_x</p:attrName>
                                        </p:attrNameLst>
                                      </p:cBhvr>
                                      <p:tavLst>
                                        <p:tav tm="0">
                                          <p:val>
                                            <p:strVal val="#ppt_x"/>
                                          </p:val>
                                        </p:tav>
                                        <p:tav tm="100000">
                                          <p:val>
                                            <p:strVal val="#ppt_x"/>
                                          </p:val>
                                        </p:tav>
                                      </p:tavLst>
                                    </p:anim>
                                    <p:anim calcmode="lin" valueType="num">
                                      <p:cBhvr additive="base">
                                        <p:cTn id="169" dur="500" fill="hold"/>
                                        <p:tgtEl>
                                          <p:spTgt spid="13331"/>
                                        </p:tgtEl>
                                        <p:attrNameLst>
                                          <p:attrName>ppt_y</p:attrName>
                                        </p:attrNameLst>
                                      </p:cBhvr>
                                      <p:tavLst>
                                        <p:tav tm="0">
                                          <p:val>
                                            <p:strVal val="1+#ppt_h/2"/>
                                          </p:val>
                                        </p:tav>
                                        <p:tav tm="100000">
                                          <p:val>
                                            <p:strVal val="#ppt_y"/>
                                          </p:val>
                                        </p:tav>
                                      </p:tavLst>
                                    </p:anim>
                                  </p:childTnLst>
                                </p:cTn>
                              </p:par>
                            </p:childTnLst>
                          </p:cTn>
                        </p:par>
                      </p:childTnLst>
                    </p:cTn>
                  </p:par>
                  <p:par>
                    <p:cTn id="170" fill="hold" nodeType="clickPar">
                      <p:stCondLst>
                        <p:cond delay="indefinite"/>
                      </p:stCondLst>
                      <p:childTnLst>
                        <p:par>
                          <p:cTn id="171" fill="hold" nodeType="withGroup">
                            <p:stCondLst>
                              <p:cond delay="0"/>
                            </p:stCondLst>
                            <p:childTnLst>
                              <p:par>
                                <p:cTn id="172" presetID="2" presetClass="entr" presetSubtype="4" fill="hold" nodeType="clickEffect">
                                  <p:stCondLst>
                                    <p:cond delay="0"/>
                                  </p:stCondLst>
                                  <p:childTnLst>
                                    <p:set>
                                      <p:cBhvr>
                                        <p:cTn id="173" dur="1" fill="hold">
                                          <p:stCondLst>
                                            <p:cond delay="0"/>
                                          </p:stCondLst>
                                        </p:cTn>
                                        <p:tgtEl>
                                          <p:spTgt spid="31"/>
                                        </p:tgtEl>
                                        <p:attrNameLst>
                                          <p:attrName>style.visibility</p:attrName>
                                        </p:attrNameLst>
                                      </p:cBhvr>
                                      <p:to>
                                        <p:strVal val="visible"/>
                                      </p:to>
                                    </p:set>
                                    <p:anim calcmode="lin" valueType="num">
                                      <p:cBhvr additive="base">
                                        <p:cTn id="174" dur="500" fill="hold"/>
                                        <p:tgtEl>
                                          <p:spTgt spid="31"/>
                                        </p:tgtEl>
                                        <p:attrNameLst>
                                          <p:attrName>ppt_x</p:attrName>
                                        </p:attrNameLst>
                                      </p:cBhvr>
                                      <p:tavLst>
                                        <p:tav tm="0">
                                          <p:val>
                                            <p:strVal val="#ppt_x"/>
                                          </p:val>
                                        </p:tav>
                                        <p:tav tm="100000">
                                          <p:val>
                                            <p:strVal val="#ppt_x"/>
                                          </p:val>
                                        </p:tav>
                                      </p:tavLst>
                                    </p:anim>
                                    <p:anim calcmode="lin" valueType="num">
                                      <p:cBhvr additive="base">
                                        <p:cTn id="175"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76" fill="hold" nodeType="clickPar">
                      <p:stCondLst>
                        <p:cond delay="indefinite"/>
                      </p:stCondLst>
                      <p:childTnLst>
                        <p:par>
                          <p:cTn id="177" fill="hold" nodeType="withGroup">
                            <p:stCondLst>
                              <p:cond delay="0"/>
                            </p:stCondLst>
                            <p:childTnLst>
                              <p:par>
                                <p:cTn id="178" presetID="2" presetClass="entr" presetSubtype="4" fill="hold" grpId="0" nodeType="clickEffect">
                                  <p:stCondLst>
                                    <p:cond delay="0"/>
                                  </p:stCondLst>
                                  <p:childTnLst>
                                    <p:set>
                                      <p:cBhvr>
                                        <p:cTn id="179" dur="1" fill="hold">
                                          <p:stCondLst>
                                            <p:cond delay="0"/>
                                          </p:stCondLst>
                                        </p:cTn>
                                        <p:tgtEl>
                                          <p:spTgt spid="30"/>
                                        </p:tgtEl>
                                        <p:attrNameLst>
                                          <p:attrName>style.visibility</p:attrName>
                                        </p:attrNameLst>
                                      </p:cBhvr>
                                      <p:to>
                                        <p:strVal val="visible"/>
                                      </p:to>
                                    </p:set>
                                    <p:anim calcmode="lin" valueType="num">
                                      <p:cBhvr additive="base">
                                        <p:cTn id="180" dur="500" fill="hold"/>
                                        <p:tgtEl>
                                          <p:spTgt spid="30"/>
                                        </p:tgtEl>
                                        <p:attrNameLst>
                                          <p:attrName>ppt_x</p:attrName>
                                        </p:attrNameLst>
                                      </p:cBhvr>
                                      <p:tavLst>
                                        <p:tav tm="0">
                                          <p:val>
                                            <p:strVal val="#ppt_x"/>
                                          </p:val>
                                        </p:tav>
                                        <p:tav tm="100000">
                                          <p:val>
                                            <p:strVal val="#ppt_x"/>
                                          </p:val>
                                        </p:tav>
                                      </p:tavLst>
                                    </p:anim>
                                    <p:anim calcmode="lin" valueType="num">
                                      <p:cBhvr additive="base">
                                        <p:cTn id="181"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82" fill="hold" nodeType="clickPar">
                      <p:stCondLst>
                        <p:cond delay="indefinite"/>
                      </p:stCondLst>
                      <p:childTnLst>
                        <p:par>
                          <p:cTn id="183" fill="hold" nodeType="withGroup">
                            <p:stCondLst>
                              <p:cond delay="0"/>
                            </p:stCondLst>
                            <p:childTnLst>
                              <p:par>
                                <p:cTn id="184" presetID="2" presetClass="entr" presetSubtype="4" fill="hold" nodeType="clickEffect">
                                  <p:stCondLst>
                                    <p:cond delay="0"/>
                                  </p:stCondLst>
                                  <p:childTnLst>
                                    <p:set>
                                      <p:cBhvr>
                                        <p:cTn id="185" dur="1" fill="hold">
                                          <p:stCondLst>
                                            <p:cond delay="0"/>
                                          </p:stCondLst>
                                        </p:cTn>
                                        <p:tgtEl>
                                          <p:spTgt spid="68"/>
                                        </p:tgtEl>
                                        <p:attrNameLst>
                                          <p:attrName>style.visibility</p:attrName>
                                        </p:attrNameLst>
                                      </p:cBhvr>
                                      <p:to>
                                        <p:strVal val="visible"/>
                                      </p:to>
                                    </p:set>
                                    <p:anim calcmode="lin" valueType="num">
                                      <p:cBhvr additive="base">
                                        <p:cTn id="186" dur="500" fill="hold"/>
                                        <p:tgtEl>
                                          <p:spTgt spid="68"/>
                                        </p:tgtEl>
                                        <p:attrNameLst>
                                          <p:attrName>ppt_x</p:attrName>
                                        </p:attrNameLst>
                                      </p:cBhvr>
                                      <p:tavLst>
                                        <p:tav tm="0">
                                          <p:val>
                                            <p:strVal val="#ppt_x"/>
                                          </p:val>
                                        </p:tav>
                                        <p:tav tm="100000">
                                          <p:val>
                                            <p:strVal val="#ppt_x"/>
                                          </p:val>
                                        </p:tav>
                                      </p:tavLst>
                                    </p:anim>
                                    <p:anim calcmode="lin" valueType="num">
                                      <p:cBhvr additive="base">
                                        <p:cTn id="187"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188" fill="hold" nodeType="clickPar">
                      <p:stCondLst>
                        <p:cond delay="indefinite"/>
                      </p:stCondLst>
                      <p:childTnLst>
                        <p:par>
                          <p:cTn id="189" fill="hold" nodeType="withGroup">
                            <p:stCondLst>
                              <p:cond delay="0"/>
                            </p:stCondLst>
                            <p:childTnLst>
                              <p:par>
                                <p:cTn id="190" presetID="2" presetClass="entr" presetSubtype="4" fill="hold" grpId="0" nodeType="clickEffect">
                                  <p:stCondLst>
                                    <p:cond delay="0"/>
                                  </p:stCondLst>
                                  <p:childTnLst>
                                    <p:set>
                                      <p:cBhvr>
                                        <p:cTn id="191" dur="1" fill="hold">
                                          <p:stCondLst>
                                            <p:cond delay="0"/>
                                          </p:stCondLst>
                                        </p:cTn>
                                        <p:tgtEl>
                                          <p:spTgt spid="13332"/>
                                        </p:tgtEl>
                                        <p:attrNameLst>
                                          <p:attrName>style.visibility</p:attrName>
                                        </p:attrNameLst>
                                      </p:cBhvr>
                                      <p:to>
                                        <p:strVal val="visible"/>
                                      </p:to>
                                    </p:set>
                                    <p:anim calcmode="lin" valueType="num">
                                      <p:cBhvr additive="base">
                                        <p:cTn id="192" dur="500" fill="hold"/>
                                        <p:tgtEl>
                                          <p:spTgt spid="13332"/>
                                        </p:tgtEl>
                                        <p:attrNameLst>
                                          <p:attrName>ppt_x</p:attrName>
                                        </p:attrNameLst>
                                      </p:cBhvr>
                                      <p:tavLst>
                                        <p:tav tm="0">
                                          <p:val>
                                            <p:strVal val="#ppt_x"/>
                                          </p:val>
                                        </p:tav>
                                        <p:tav tm="100000">
                                          <p:val>
                                            <p:strVal val="#ppt_x"/>
                                          </p:val>
                                        </p:tav>
                                      </p:tavLst>
                                    </p:anim>
                                    <p:anim calcmode="lin" valueType="num">
                                      <p:cBhvr additive="base">
                                        <p:cTn id="193" dur="500" fill="hold"/>
                                        <p:tgtEl>
                                          <p:spTgt spid="13332"/>
                                        </p:tgtEl>
                                        <p:attrNameLst>
                                          <p:attrName>ppt_y</p:attrName>
                                        </p:attrNameLst>
                                      </p:cBhvr>
                                      <p:tavLst>
                                        <p:tav tm="0">
                                          <p:val>
                                            <p:strVal val="1+#ppt_h/2"/>
                                          </p:val>
                                        </p:tav>
                                        <p:tav tm="100000">
                                          <p:val>
                                            <p:strVal val="#ppt_y"/>
                                          </p:val>
                                        </p:tav>
                                      </p:tavLst>
                                    </p:anim>
                                  </p:childTnLst>
                                </p:cTn>
                              </p:par>
                            </p:childTnLst>
                          </p:cTn>
                        </p:par>
                      </p:childTnLst>
                    </p:cTn>
                  </p:par>
                  <p:par>
                    <p:cTn id="194" fill="hold" nodeType="clickPar">
                      <p:stCondLst>
                        <p:cond delay="indefinite"/>
                      </p:stCondLst>
                      <p:childTnLst>
                        <p:par>
                          <p:cTn id="195" fill="hold" nodeType="withGroup">
                            <p:stCondLst>
                              <p:cond delay="0"/>
                            </p:stCondLst>
                            <p:childTnLst>
                              <p:par>
                                <p:cTn id="196" presetID="2" presetClass="entr" presetSubtype="4" fill="hold" nodeType="clickEffect">
                                  <p:stCondLst>
                                    <p:cond delay="0"/>
                                  </p:stCondLst>
                                  <p:childTnLst>
                                    <p:set>
                                      <p:cBhvr>
                                        <p:cTn id="197" dur="1" fill="hold">
                                          <p:stCondLst>
                                            <p:cond delay="0"/>
                                          </p:stCondLst>
                                        </p:cTn>
                                        <p:tgtEl>
                                          <p:spTgt spid="37"/>
                                        </p:tgtEl>
                                        <p:attrNameLst>
                                          <p:attrName>style.visibility</p:attrName>
                                        </p:attrNameLst>
                                      </p:cBhvr>
                                      <p:to>
                                        <p:strVal val="visible"/>
                                      </p:to>
                                    </p:set>
                                    <p:anim calcmode="lin" valueType="num">
                                      <p:cBhvr additive="base">
                                        <p:cTn id="198" dur="500" fill="hold"/>
                                        <p:tgtEl>
                                          <p:spTgt spid="37"/>
                                        </p:tgtEl>
                                        <p:attrNameLst>
                                          <p:attrName>ppt_x</p:attrName>
                                        </p:attrNameLst>
                                      </p:cBhvr>
                                      <p:tavLst>
                                        <p:tav tm="0">
                                          <p:val>
                                            <p:strVal val="#ppt_x"/>
                                          </p:val>
                                        </p:tav>
                                        <p:tav tm="100000">
                                          <p:val>
                                            <p:strVal val="#ppt_x"/>
                                          </p:val>
                                        </p:tav>
                                      </p:tavLst>
                                    </p:anim>
                                    <p:anim calcmode="lin" valueType="num">
                                      <p:cBhvr additive="base">
                                        <p:cTn id="199"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00" fill="hold" nodeType="clickPar">
                      <p:stCondLst>
                        <p:cond delay="indefinite"/>
                      </p:stCondLst>
                      <p:childTnLst>
                        <p:par>
                          <p:cTn id="201" fill="hold" nodeType="withGroup">
                            <p:stCondLst>
                              <p:cond delay="0"/>
                            </p:stCondLst>
                            <p:childTnLst>
                              <p:par>
                                <p:cTn id="202" presetID="2" presetClass="entr" presetSubtype="4" fill="hold" grpId="0" nodeType="clickEffect">
                                  <p:stCondLst>
                                    <p:cond delay="0"/>
                                  </p:stCondLst>
                                  <p:childTnLst>
                                    <p:set>
                                      <p:cBhvr>
                                        <p:cTn id="203" dur="1" fill="hold">
                                          <p:stCondLst>
                                            <p:cond delay="0"/>
                                          </p:stCondLst>
                                        </p:cTn>
                                        <p:tgtEl>
                                          <p:spTgt spid="48"/>
                                        </p:tgtEl>
                                        <p:attrNameLst>
                                          <p:attrName>style.visibility</p:attrName>
                                        </p:attrNameLst>
                                      </p:cBhvr>
                                      <p:to>
                                        <p:strVal val="visible"/>
                                      </p:to>
                                    </p:set>
                                    <p:anim calcmode="lin" valueType="num">
                                      <p:cBhvr additive="base">
                                        <p:cTn id="204" dur="500" fill="hold"/>
                                        <p:tgtEl>
                                          <p:spTgt spid="48"/>
                                        </p:tgtEl>
                                        <p:attrNameLst>
                                          <p:attrName>ppt_x</p:attrName>
                                        </p:attrNameLst>
                                      </p:cBhvr>
                                      <p:tavLst>
                                        <p:tav tm="0">
                                          <p:val>
                                            <p:strVal val="#ppt_x"/>
                                          </p:val>
                                        </p:tav>
                                        <p:tav tm="100000">
                                          <p:val>
                                            <p:strVal val="#ppt_x"/>
                                          </p:val>
                                        </p:tav>
                                      </p:tavLst>
                                    </p:anim>
                                    <p:anim calcmode="lin" valueType="num">
                                      <p:cBhvr additive="base">
                                        <p:cTn id="205"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06" fill="hold" nodeType="clickPar">
                      <p:stCondLst>
                        <p:cond delay="indefinite"/>
                      </p:stCondLst>
                      <p:childTnLst>
                        <p:par>
                          <p:cTn id="207" fill="hold" nodeType="withGroup">
                            <p:stCondLst>
                              <p:cond delay="0"/>
                            </p:stCondLst>
                            <p:childTnLst>
                              <p:par>
                                <p:cTn id="208" presetID="2" presetClass="entr" presetSubtype="4" fill="hold" nodeType="clickEffect">
                                  <p:stCondLst>
                                    <p:cond delay="0"/>
                                  </p:stCondLst>
                                  <p:childTnLst>
                                    <p:set>
                                      <p:cBhvr>
                                        <p:cTn id="209" dur="1" fill="hold">
                                          <p:stCondLst>
                                            <p:cond delay="0"/>
                                          </p:stCondLst>
                                        </p:cTn>
                                        <p:tgtEl>
                                          <p:spTgt spid="79"/>
                                        </p:tgtEl>
                                        <p:attrNameLst>
                                          <p:attrName>style.visibility</p:attrName>
                                        </p:attrNameLst>
                                      </p:cBhvr>
                                      <p:to>
                                        <p:strVal val="visible"/>
                                      </p:to>
                                    </p:set>
                                    <p:anim calcmode="lin" valueType="num">
                                      <p:cBhvr additive="base">
                                        <p:cTn id="210" dur="500" fill="hold"/>
                                        <p:tgtEl>
                                          <p:spTgt spid="79"/>
                                        </p:tgtEl>
                                        <p:attrNameLst>
                                          <p:attrName>ppt_x</p:attrName>
                                        </p:attrNameLst>
                                      </p:cBhvr>
                                      <p:tavLst>
                                        <p:tav tm="0">
                                          <p:val>
                                            <p:strVal val="#ppt_x"/>
                                          </p:val>
                                        </p:tav>
                                        <p:tav tm="100000">
                                          <p:val>
                                            <p:strVal val="#ppt_x"/>
                                          </p:val>
                                        </p:tav>
                                      </p:tavLst>
                                    </p:anim>
                                    <p:anim calcmode="lin" valueType="num">
                                      <p:cBhvr additive="base">
                                        <p:cTn id="211"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212" fill="hold" nodeType="clickPar">
                      <p:stCondLst>
                        <p:cond delay="indefinite"/>
                      </p:stCondLst>
                      <p:childTnLst>
                        <p:par>
                          <p:cTn id="213" fill="hold" nodeType="withGroup">
                            <p:stCondLst>
                              <p:cond delay="0"/>
                            </p:stCondLst>
                            <p:childTnLst>
                              <p:par>
                                <p:cTn id="214" presetID="2" presetClass="entr" presetSubtype="4" fill="hold" grpId="0" nodeType="clickEffect">
                                  <p:stCondLst>
                                    <p:cond delay="0"/>
                                  </p:stCondLst>
                                  <p:childTnLst>
                                    <p:set>
                                      <p:cBhvr>
                                        <p:cTn id="215" dur="1" fill="hold">
                                          <p:stCondLst>
                                            <p:cond delay="0"/>
                                          </p:stCondLst>
                                        </p:cTn>
                                        <p:tgtEl>
                                          <p:spTgt spid="74"/>
                                        </p:tgtEl>
                                        <p:attrNameLst>
                                          <p:attrName>style.visibility</p:attrName>
                                        </p:attrNameLst>
                                      </p:cBhvr>
                                      <p:to>
                                        <p:strVal val="visible"/>
                                      </p:to>
                                    </p:set>
                                    <p:anim calcmode="lin" valueType="num">
                                      <p:cBhvr additive="base">
                                        <p:cTn id="216" dur="500" fill="hold"/>
                                        <p:tgtEl>
                                          <p:spTgt spid="74"/>
                                        </p:tgtEl>
                                        <p:attrNameLst>
                                          <p:attrName>ppt_x</p:attrName>
                                        </p:attrNameLst>
                                      </p:cBhvr>
                                      <p:tavLst>
                                        <p:tav tm="0">
                                          <p:val>
                                            <p:strVal val="#ppt_x"/>
                                          </p:val>
                                        </p:tav>
                                        <p:tav tm="100000">
                                          <p:val>
                                            <p:strVal val="#ppt_x"/>
                                          </p:val>
                                        </p:tav>
                                      </p:tavLst>
                                    </p:anim>
                                    <p:anim calcmode="lin" valueType="num">
                                      <p:cBhvr additive="base">
                                        <p:cTn id="217"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par>
                    <p:cTn id="218" fill="hold" nodeType="clickPar">
                      <p:stCondLst>
                        <p:cond delay="indefinite"/>
                      </p:stCondLst>
                      <p:childTnLst>
                        <p:par>
                          <p:cTn id="219" fill="hold" nodeType="withGroup">
                            <p:stCondLst>
                              <p:cond delay="0"/>
                            </p:stCondLst>
                            <p:childTnLst>
                              <p:par>
                                <p:cTn id="220" presetID="2" presetClass="entr" presetSubtype="4" fill="hold" nodeType="clickEffect">
                                  <p:stCondLst>
                                    <p:cond delay="0"/>
                                  </p:stCondLst>
                                  <p:childTnLst>
                                    <p:set>
                                      <p:cBhvr>
                                        <p:cTn id="221" dur="1" fill="hold">
                                          <p:stCondLst>
                                            <p:cond delay="0"/>
                                          </p:stCondLst>
                                        </p:cTn>
                                        <p:tgtEl>
                                          <p:spTgt spid="86"/>
                                        </p:tgtEl>
                                        <p:attrNameLst>
                                          <p:attrName>style.visibility</p:attrName>
                                        </p:attrNameLst>
                                      </p:cBhvr>
                                      <p:to>
                                        <p:strVal val="visible"/>
                                      </p:to>
                                    </p:set>
                                    <p:anim calcmode="lin" valueType="num">
                                      <p:cBhvr additive="base">
                                        <p:cTn id="222" dur="500" fill="hold"/>
                                        <p:tgtEl>
                                          <p:spTgt spid="86"/>
                                        </p:tgtEl>
                                        <p:attrNameLst>
                                          <p:attrName>ppt_x</p:attrName>
                                        </p:attrNameLst>
                                      </p:cBhvr>
                                      <p:tavLst>
                                        <p:tav tm="0">
                                          <p:val>
                                            <p:strVal val="#ppt_x"/>
                                          </p:val>
                                        </p:tav>
                                        <p:tav tm="100000">
                                          <p:val>
                                            <p:strVal val="#ppt_x"/>
                                          </p:val>
                                        </p:tav>
                                      </p:tavLst>
                                    </p:anim>
                                    <p:anim calcmode="lin" valueType="num">
                                      <p:cBhvr additive="base">
                                        <p:cTn id="223"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par>
                    <p:cTn id="224" fill="hold" nodeType="clickPar">
                      <p:stCondLst>
                        <p:cond delay="indefinite"/>
                      </p:stCondLst>
                      <p:childTnLst>
                        <p:par>
                          <p:cTn id="225" fill="hold" nodeType="withGroup">
                            <p:stCondLst>
                              <p:cond delay="0"/>
                            </p:stCondLst>
                            <p:childTnLst>
                              <p:par>
                                <p:cTn id="226" presetID="2" presetClass="entr" presetSubtype="4" fill="hold" grpId="0" nodeType="clickEffect">
                                  <p:stCondLst>
                                    <p:cond delay="0"/>
                                  </p:stCondLst>
                                  <p:childTnLst>
                                    <p:set>
                                      <p:cBhvr>
                                        <p:cTn id="227" dur="1" fill="hold">
                                          <p:stCondLst>
                                            <p:cond delay="0"/>
                                          </p:stCondLst>
                                        </p:cTn>
                                        <p:tgtEl>
                                          <p:spTgt spid="85"/>
                                        </p:tgtEl>
                                        <p:attrNameLst>
                                          <p:attrName>style.visibility</p:attrName>
                                        </p:attrNameLst>
                                      </p:cBhvr>
                                      <p:to>
                                        <p:strVal val="visible"/>
                                      </p:to>
                                    </p:set>
                                    <p:anim calcmode="lin" valueType="num">
                                      <p:cBhvr additive="base">
                                        <p:cTn id="228" dur="500" fill="hold"/>
                                        <p:tgtEl>
                                          <p:spTgt spid="85"/>
                                        </p:tgtEl>
                                        <p:attrNameLst>
                                          <p:attrName>ppt_x</p:attrName>
                                        </p:attrNameLst>
                                      </p:cBhvr>
                                      <p:tavLst>
                                        <p:tav tm="0">
                                          <p:val>
                                            <p:strVal val="#ppt_x"/>
                                          </p:val>
                                        </p:tav>
                                        <p:tav tm="100000">
                                          <p:val>
                                            <p:strVal val="#ppt_x"/>
                                          </p:val>
                                        </p:tav>
                                      </p:tavLst>
                                    </p:anim>
                                    <p:anim calcmode="lin" valueType="num">
                                      <p:cBhvr additive="base">
                                        <p:cTn id="229"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230" fill="hold" nodeType="clickPar">
                      <p:stCondLst>
                        <p:cond delay="indefinite"/>
                      </p:stCondLst>
                      <p:childTnLst>
                        <p:par>
                          <p:cTn id="231" fill="hold" nodeType="withGroup">
                            <p:stCondLst>
                              <p:cond delay="0"/>
                            </p:stCondLst>
                            <p:childTnLst>
                              <p:par>
                                <p:cTn id="232" presetID="2" presetClass="entr" presetSubtype="4" fill="hold" nodeType="clickEffect">
                                  <p:stCondLst>
                                    <p:cond delay="0"/>
                                  </p:stCondLst>
                                  <p:childTnLst>
                                    <p:set>
                                      <p:cBhvr>
                                        <p:cTn id="233" dur="1" fill="hold">
                                          <p:stCondLst>
                                            <p:cond delay="0"/>
                                          </p:stCondLst>
                                        </p:cTn>
                                        <p:tgtEl>
                                          <p:spTgt spid="89"/>
                                        </p:tgtEl>
                                        <p:attrNameLst>
                                          <p:attrName>style.visibility</p:attrName>
                                        </p:attrNameLst>
                                      </p:cBhvr>
                                      <p:to>
                                        <p:strVal val="visible"/>
                                      </p:to>
                                    </p:set>
                                    <p:anim calcmode="lin" valueType="num">
                                      <p:cBhvr additive="base">
                                        <p:cTn id="234" dur="500" fill="hold"/>
                                        <p:tgtEl>
                                          <p:spTgt spid="89"/>
                                        </p:tgtEl>
                                        <p:attrNameLst>
                                          <p:attrName>ppt_x</p:attrName>
                                        </p:attrNameLst>
                                      </p:cBhvr>
                                      <p:tavLst>
                                        <p:tav tm="0">
                                          <p:val>
                                            <p:strVal val="#ppt_x"/>
                                          </p:val>
                                        </p:tav>
                                        <p:tav tm="100000">
                                          <p:val>
                                            <p:strVal val="#ppt_x"/>
                                          </p:val>
                                        </p:tav>
                                      </p:tavLst>
                                    </p:anim>
                                    <p:anim calcmode="lin" valueType="num">
                                      <p:cBhvr additive="base">
                                        <p:cTn id="235"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236" fill="hold" nodeType="clickPar">
                      <p:stCondLst>
                        <p:cond delay="indefinite"/>
                      </p:stCondLst>
                      <p:childTnLst>
                        <p:par>
                          <p:cTn id="237" fill="hold" nodeType="withGroup">
                            <p:stCondLst>
                              <p:cond delay="0"/>
                            </p:stCondLst>
                            <p:childTnLst>
                              <p:par>
                                <p:cTn id="238" presetID="2" presetClass="entr" presetSubtype="4" fill="hold" grpId="0" nodeType="clickEffect">
                                  <p:stCondLst>
                                    <p:cond delay="0"/>
                                  </p:stCondLst>
                                  <p:childTnLst>
                                    <p:set>
                                      <p:cBhvr>
                                        <p:cTn id="239" dur="1" fill="hold">
                                          <p:stCondLst>
                                            <p:cond delay="0"/>
                                          </p:stCondLst>
                                        </p:cTn>
                                        <p:tgtEl>
                                          <p:spTgt spid="88"/>
                                        </p:tgtEl>
                                        <p:attrNameLst>
                                          <p:attrName>style.visibility</p:attrName>
                                        </p:attrNameLst>
                                      </p:cBhvr>
                                      <p:to>
                                        <p:strVal val="visible"/>
                                      </p:to>
                                    </p:set>
                                    <p:anim calcmode="lin" valueType="num">
                                      <p:cBhvr additive="base">
                                        <p:cTn id="240" dur="500" fill="hold"/>
                                        <p:tgtEl>
                                          <p:spTgt spid="88"/>
                                        </p:tgtEl>
                                        <p:attrNameLst>
                                          <p:attrName>ppt_x</p:attrName>
                                        </p:attrNameLst>
                                      </p:cBhvr>
                                      <p:tavLst>
                                        <p:tav tm="0">
                                          <p:val>
                                            <p:strVal val="#ppt_x"/>
                                          </p:val>
                                        </p:tav>
                                        <p:tav tm="100000">
                                          <p:val>
                                            <p:strVal val="#ppt_x"/>
                                          </p:val>
                                        </p:tav>
                                      </p:tavLst>
                                    </p:anim>
                                    <p:anim calcmode="lin" valueType="num">
                                      <p:cBhvr additive="base">
                                        <p:cTn id="241"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242" fill="hold" nodeType="clickPar">
                      <p:stCondLst>
                        <p:cond delay="indefinite"/>
                      </p:stCondLst>
                      <p:childTnLst>
                        <p:par>
                          <p:cTn id="243" fill="hold" nodeType="withGroup">
                            <p:stCondLst>
                              <p:cond delay="0"/>
                            </p:stCondLst>
                            <p:childTnLst>
                              <p:par>
                                <p:cTn id="244" presetID="8" presetClass="emph" presetSubtype="0" fill="hold" grpId="1" nodeType="clickEffect">
                                  <p:stCondLst>
                                    <p:cond delay="0"/>
                                  </p:stCondLst>
                                  <p:childTnLst>
                                    <p:animRot by="21600000">
                                      <p:cBhvr>
                                        <p:cTn id="245" dur="2000" fill="hold"/>
                                        <p:tgtEl>
                                          <p:spTgt spid="13334"/>
                                        </p:tgtEl>
                                        <p:attrNameLst>
                                          <p:attrName>r</p:attrName>
                                        </p:attrNameLst>
                                      </p:cBhvr>
                                    </p:animRot>
                                  </p:childTnLst>
                                </p:cTn>
                              </p:par>
                            </p:childTnLst>
                          </p:cTn>
                        </p:par>
                      </p:childTnLst>
                    </p:cTn>
                  </p:par>
                  <p:par>
                    <p:cTn id="246" fill="hold" nodeType="clickPar">
                      <p:stCondLst>
                        <p:cond delay="indefinite"/>
                      </p:stCondLst>
                      <p:childTnLst>
                        <p:par>
                          <p:cTn id="247" fill="hold" nodeType="withGroup">
                            <p:stCondLst>
                              <p:cond delay="0"/>
                            </p:stCondLst>
                            <p:childTnLst>
                              <p:par>
                                <p:cTn id="248" presetID="6" presetClass="emph" presetSubtype="0" fill="hold" grpId="2" nodeType="clickEffect">
                                  <p:stCondLst>
                                    <p:cond delay="0"/>
                                  </p:stCondLst>
                                  <p:childTnLst>
                                    <p:animScale>
                                      <p:cBhvr>
                                        <p:cTn id="249" dur="2000" fill="hold"/>
                                        <p:tgtEl>
                                          <p:spTgt spid="1333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321" grpId="0"/>
      <p:bldP spid="13322" grpId="0"/>
      <p:bldP spid="13324" grpId="0"/>
      <p:bldP spid="13325" grpId="0"/>
      <p:bldP spid="13328" grpId="0"/>
      <p:bldP spid="13329" grpId="0"/>
      <p:bldP spid="13330" grpId="0"/>
      <p:bldP spid="13331" grpId="0"/>
      <p:bldP spid="13332" grpId="0"/>
      <p:bldP spid="13334" grpId="0"/>
      <p:bldP spid="13334" grpId="1"/>
      <p:bldP spid="13334" grpId="2"/>
      <p:bldP spid="13338" grpId="0"/>
      <p:bldP spid="13339" grpId="0"/>
      <p:bldP spid="30" grpId="0"/>
      <p:bldP spid="48" grpId="0"/>
      <p:bldP spid="74" grpId="0"/>
      <p:bldP spid="85" grpId="0"/>
      <p:bldP spid="88" grpId="0"/>
      <p:bldP spid="91" grpId="0"/>
      <p:bldP spid="102" grpId="0"/>
      <p:bldP spid="10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86929-2D69-480D-BC76-D3D7426723AF}"/>
              </a:ext>
            </a:extLst>
          </p:cNvPr>
          <p:cNvSpPr>
            <a:spLocks noGrp="1"/>
          </p:cNvSpPr>
          <p:nvPr>
            <p:ph type="title" idx="4294967295"/>
          </p:nvPr>
        </p:nvSpPr>
        <p:spPr>
          <a:xfrm>
            <a:off x="468313" y="0"/>
            <a:ext cx="8229600" cy="774700"/>
          </a:xfrm>
        </p:spPr>
        <p:txBody>
          <a:bodyPr/>
          <a:lstStyle/>
          <a:p>
            <a:pPr eaLnBrk="1" hangingPunct="1">
              <a:defRPr/>
            </a:pPr>
            <a:r>
              <a:rPr lang="en-IE" altLang="en-US" sz="4000" b="1" dirty="0">
                <a:solidFill>
                  <a:srgbClr val="FFFF59"/>
                </a:solidFill>
                <a:latin typeface="Trebuchet MS" panose="020B0603020202020204" pitchFamily="34" charset="0"/>
              </a:rPr>
              <a:t>The Natural Reaction…</a:t>
            </a:r>
            <a:endParaRPr lang="en-GB" altLang="en-US" sz="4000" b="1" dirty="0">
              <a:solidFill>
                <a:srgbClr val="FFFF59"/>
              </a:solidFill>
              <a:latin typeface="Trebuchet MS" panose="020B0603020202020204" pitchFamily="34" charset="0"/>
            </a:endParaRPr>
          </a:p>
        </p:txBody>
      </p:sp>
      <p:sp>
        <p:nvSpPr>
          <p:cNvPr id="3" name="Content Placeholder 2">
            <a:extLst>
              <a:ext uri="{FF2B5EF4-FFF2-40B4-BE49-F238E27FC236}">
                <a16:creationId xmlns:a16="http://schemas.microsoft.com/office/drawing/2014/main" id="{6327DA91-9BCC-451B-AC7F-C77052232261}"/>
              </a:ext>
            </a:extLst>
          </p:cNvPr>
          <p:cNvSpPr>
            <a:spLocks noGrp="1"/>
          </p:cNvSpPr>
          <p:nvPr>
            <p:ph idx="4294967295"/>
          </p:nvPr>
        </p:nvSpPr>
        <p:spPr>
          <a:xfrm>
            <a:off x="0" y="908050"/>
            <a:ext cx="9036496" cy="5761038"/>
          </a:xfrm>
        </p:spPr>
        <p:txBody>
          <a:bodyPr/>
          <a:lstStyle/>
          <a:p>
            <a:pPr eaLnBrk="1" hangingPunct="1">
              <a:defRPr/>
            </a:pPr>
            <a:r>
              <a:rPr lang="en-IE" altLang="en-US" b="1" dirty="0">
                <a:latin typeface="Trebuchet MS" panose="020B0603020202020204" pitchFamily="34" charset="0"/>
              </a:rPr>
              <a:t>To threat is to try to escape from or defend against it</a:t>
            </a:r>
            <a:endParaRPr lang="en-GB" altLang="en-US" b="1" dirty="0">
              <a:latin typeface="Trebuchet MS" panose="020B0603020202020204" pitchFamily="34" charset="0"/>
            </a:endParaRPr>
          </a:p>
          <a:p>
            <a:pPr eaLnBrk="1" hangingPunct="1">
              <a:defRPr/>
            </a:pPr>
            <a:r>
              <a:rPr lang="en-IE" altLang="en-US" b="1" dirty="0">
                <a:latin typeface="Trebuchet MS" panose="020B0603020202020204" pitchFamily="34" charset="0"/>
              </a:rPr>
              <a:t>According to Judith Herman, “when neither resistance (fight) nor escape (flight) is possible, the human system of self-defence becomes overwhelmed and disorganised.  Each component of the ordinary response to danger, having lost its utility, tends to persist in altered and exaggerated ways long after the actual danger is over” (Herman 1992).</a:t>
            </a:r>
            <a:endParaRPr lang="en-GB" altLang="en-US" b="1" dirty="0">
              <a:latin typeface="Trebuchet MS" panose="020B0603020202020204" pitchFamily="34" charset="0"/>
            </a:endParaRPr>
          </a:p>
          <a:p>
            <a:pPr eaLnBrk="1" hangingPunct="1">
              <a:defRPr/>
            </a:pPr>
            <a:endParaRPr lang="en-GB" altLang="en-US" b="1" dirty="0">
              <a:latin typeface="Trebuchet MS" panose="020B0603020202020204" pitchFamily="34" charset="0"/>
            </a:endParaRPr>
          </a:p>
        </p:txBody>
      </p:sp>
      <p:sp>
        <p:nvSpPr>
          <p:cNvPr id="5" name="Footer Placeholder 4">
            <a:extLst>
              <a:ext uri="{FF2B5EF4-FFF2-40B4-BE49-F238E27FC236}">
                <a16:creationId xmlns:a16="http://schemas.microsoft.com/office/drawing/2014/main" id="{ED7712D6-1DB7-4A30-9ABC-A0154A9A012D}"/>
              </a:ext>
            </a:extLst>
          </p:cNvPr>
          <p:cNvSpPr>
            <a:spLocks noGrp="1"/>
          </p:cNvSpPr>
          <p:nvPr>
            <p:ph type="ftr" sz="quarter" idx="10"/>
          </p:nvPr>
        </p:nvSpPr>
        <p:spPr/>
        <p:txBody>
          <a:bodyPr/>
          <a:lstStyle/>
          <a:p>
            <a:pPr>
              <a:defRPr/>
            </a:pPr>
            <a:r>
              <a:rPr lang="en-IE"/>
              <a:t>All rights reserved Patricia Allen-Garrett. Not for reproduction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Curtain Call</Template>
  <TotalTime>6946</TotalTime>
  <Words>1643</Words>
  <Application>Microsoft Office PowerPoint</Application>
  <PresentationFormat>On-screen Show (4:3)</PresentationFormat>
  <Paragraphs>200</Paragraphs>
  <Slides>24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Tahoma</vt:lpstr>
      <vt:lpstr>Trebuchet MS</vt:lpstr>
      <vt:lpstr>Wingdings</vt:lpstr>
      <vt:lpstr>Curtain Call</vt:lpstr>
      <vt:lpstr>Welcome </vt:lpstr>
      <vt:lpstr>Some Sources of Trauma</vt:lpstr>
      <vt:lpstr>Some Sources of Developmental Trauma – they pattern our core beliefs</vt:lpstr>
      <vt:lpstr>Trauma</vt:lpstr>
      <vt:lpstr>What Is Trauma?</vt:lpstr>
      <vt:lpstr>PowerPoint Presentation</vt:lpstr>
      <vt:lpstr>So…</vt:lpstr>
      <vt:lpstr>Symptoms of Trauma</vt:lpstr>
      <vt:lpstr>The Natural Reaction…</vt:lpstr>
      <vt:lpstr>The Brain Architecture</vt:lpstr>
      <vt:lpstr>PowerPoint Presentation</vt:lpstr>
      <vt:lpstr>PowerPoint Presentation</vt:lpstr>
      <vt:lpstr>PowerPoint Presentation</vt:lpstr>
      <vt:lpstr>PowerPoint Presentation</vt:lpstr>
      <vt:lpstr>The Traumatised Brain</vt:lpstr>
      <vt:lpstr>The Traumatised Brain Cont’d</vt:lpstr>
      <vt:lpstr>In Trauma </vt:lpstr>
      <vt:lpstr>And Once Traumatised…</vt:lpstr>
      <vt:lpstr> This Explains The Reaction by Trauma Clients</vt:lpstr>
      <vt:lpstr>Tonic Immobility/Freeze</vt:lpstr>
      <vt:lpstr>Fight, Flight &amp; Freeze</vt:lpstr>
      <vt:lpstr>Examining My Triggers and Body Signs</vt:lpstr>
      <vt:lpstr>Brain and Body Physiology - The Brain’s role In Trauma &amp; PTSD - What’s happening in the body</vt:lpstr>
      <vt:lpstr>Covered 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HUMANISTIC PSYCHOTHERAPY</dc:title>
  <dc:creator>Patricia Allen-Garrett</dc:creator>
  <cp:lastModifiedBy>Patricia</cp:lastModifiedBy>
  <cp:revision>175</cp:revision>
  <cp:lastPrinted>2019-10-08T16:36:10Z</cp:lastPrinted>
  <dcterms:created xsi:type="dcterms:W3CDTF">2010-02-06T13:32:06Z</dcterms:created>
  <dcterms:modified xsi:type="dcterms:W3CDTF">2022-04-23T19:20:27Z</dcterms:modified>
</cp:coreProperties>
</file>