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4" r:id="rId1"/>
  </p:sldMasterIdLst>
  <p:notesMasterIdLst>
    <p:notesMasterId r:id="rId83"/>
  </p:notesMasterIdLst>
  <p:handoutMasterIdLst>
    <p:handoutMasterId r:id="rId84"/>
  </p:handoutMasterIdLst>
  <p:sldIdLst>
    <p:sldId id="256" r:id="rId2"/>
    <p:sldId id="462" r:id="rId3"/>
    <p:sldId id="386" r:id="rId4"/>
    <p:sldId id="275" r:id="rId5"/>
    <p:sldId id="279" r:id="rId6"/>
    <p:sldId id="288" r:id="rId7"/>
    <p:sldId id="381" r:id="rId8"/>
    <p:sldId id="465" r:id="rId9"/>
    <p:sldId id="484" r:id="rId10"/>
    <p:sldId id="480" r:id="rId11"/>
    <p:sldId id="282" r:id="rId12"/>
    <p:sldId id="521" r:id="rId13"/>
    <p:sldId id="475" r:id="rId14"/>
    <p:sldId id="476" r:id="rId15"/>
    <p:sldId id="523" r:id="rId16"/>
    <p:sldId id="257" r:id="rId17"/>
    <p:sldId id="460" r:id="rId18"/>
    <p:sldId id="384" r:id="rId19"/>
    <p:sldId id="294" r:id="rId20"/>
    <p:sldId id="301" r:id="rId21"/>
    <p:sldId id="272" r:id="rId22"/>
    <p:sldId id="383" r:id="rId23"/>
    <p:sldId id="295" r:id="rId24"/>
    <p:sldId id="296" r:id="rId25"/>
    <p:sldId id="436" r:id="rId26"/>
    <p:sldId id="416" r:id="rId27"/>
    <p:sldId id="528" r:id="rId28"/>
    <p:sldId id="482" r:id="rId29"/>
    <p:sldId id="396" r:id="rId30"/>
    <p:sldId id="398" r:id="rId31"/>
    <p:sldId id="434" r:id="rId32"/>
    <p:sldId id="399" r:id="rId33"/>
    <p:sldId id="435" r:id="rId34"/>
    <p:sldId id="455" r:id="rId35"/>
    <p:sldId id="302" r:id="rId36"/>
    <p:sldId id="354" r:id="rId37"/>
    <p:sldId id="406" r:id="rId38"/>
    <p:sldId id="403" r:id="rId39"/>
    <p:sldId id="318" r:id="rId40"/>
    <p:sldId id="467" r:id="rId41"/>
    <p:sldId id="304" r:id="rId42"/>
    <p:sldId id="456" r:id="rId43"/>
    <p:sldId id="297" r:id="rId44"/>
    <p:sldId id="443" r:id="rId45"/>
    <p:sldId id="400" r:id="rId46"/>
    <p:sldId id="355" r:id="rId47"/>
    <p:sldId id="356" r:id="rId48"/>
    <p:sldId id="532" r:id="rId49"/>
    <p:sldId id="490" r:id="rId50"/>
    <p:sldId id="331" r:id="rId51"/>
    <p:sldId id="533" r:id="rId52"/>
    <p:sldId id="439" r:id="rId53"/>
    <p:sldId id="329" r:id="rId54"/>
    <p:sldId id="491" r:id="rId55"/>
    <p:sldId id="486" r:id="rId56"/>
    <p:sldId id="441" r:id="rId57"/>
    <p:sldId id="372" r:id="rId58"/>
    <p:sldId id="498" r:id="rId59"/>
    <p:sldId id="535" r:id="rId60"/>
    <p:sldId id="492" r:id="rId61"/>
    <p:sldId id="493" r:id="rId62"/>
    <p:sldId id="504" r:id="rId63"/>
    <p:sldId id="534" r:id="rId64"/>
    <p:sldId id="499" r:id="rId65"/>
    <p:sldId id="500" r:id="rId66"/>
    <p:sldId id="501" r:id="rId67"/>
    <p:sldId id="502" r:id="rId68"/>
    <p:sldId id="503" r:id="rId69"/>
    <p:sldId id="494" r:id="rId70"/>
    <p:sldId id="495" r:id="rId71"/>
    <p:sldId id="505" r:id="rId72"/>
    <p:sldId id="524" r:id="rId73"/>
    <p:sldId id="508" r:id="rId74"/>
    <p:sldId id="509" r:id="rId75"/>
    <p:sldId id="510" r:id="rId76"/>
    <p:sldId id="511" r:id="rId77"/>
    <p:sldId id="515" r:id="rId78"/>
    <p:sldId id="516" r:id="rId79"/>
    <p:sldId id="517" r:id="rId80"/>
    <p:sldId id="518" r:id="rId81"/>
    <p:sldId id="51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4D59C0-4FB5-164B-99F1-1A9CFF355594}">
          <p14:sldIdLst>
            <p14:sldId id="256"/>
            <p14:sldId id="462"/>
            <p14:sldId id="386"/>
            <p14:sldId id="275"/>
            <p14:sldId id="279"/>
            <p14:sldId id="288"/>
            <p14:sldId id="381"/>
            <p14:sldId id="465"/>
            <p14:sldId id="484"/>
            <p14:sldId id="480"/>
            <p14:sldId id="282"/>
            <p14:sldId id="521"/>
            <p14:sldId id="475"/>
            <p14:sldId id="476"/>
            <p14:sldId id="523"/>
            <p14:sldId id="257"/>
            <p14:sldId id="460"/>
            <p14:sldId id="384"/>
            <p14:sldId id="294"/>
            <p14:sldId id="301"/>
            <p14:sldId id="272"/>
            <p14:sldId id="383"/>
            <p14:sldId id="295"/>
            <p14:sldId id="296"/>
            <p14:sldId id="436"/>
            <p14:sldId id="416"/>
            <p14:sldId id="528"/>
            <p14:sldId id="482"/>
            <p14:sldId id="396"/>
            <p14:sldId id="398"/>
            <p14:sldId id="434"/>
            <p14:sldId id="399"/>
            <p14:sldId id="435"/>
            <p14:sldId id="455"/>
            <p14:sldId id="302"/>
            <p14:sldId id="354"/>
            <p14:sldId id="406"/>
            <p14:sldId id="403"/>
            <p14:sldId id="318"/>
            <p14:sldId id="467"/>
            <p14:sldId id="304"/>
            <p14:sldId id="456"/>
            <p14:sldId id="297"/>
            <p14:sldId id="443"/>
            <p14:sldId id="400"/>
            <p14:sldId id="355"/>
            <p14:sldId id="356"/>
            <p14:sldId id="532"/>
            <p14:sldId id="490"/>
            <p14:sldId id="331"/>
            <p14:sldId id="533"/>
            <p14:sldId id="439"/>
            <p14:sldId id="329"/>
            <p14:sldId id="491"/>
            <p14:sldId id="486"/>
            <p14:sldId id="441"/>
            <p14:sldId id="372"/>
            <p14:sldId id="498"/>
            <p14:sldId id="535"/>
            <p14:sldId id="492"/>
            <p14:sldId id="493"/>
            <p14:sldId id="504"/>
            <p14:sldId id="534"/>
            <p14:sldId id="499"/>
            <p14:sldId id="500"/>
            <p14:sldId id="501"/>
            <p14:sldId id="502"/>
            <p14:sldId id="503"/>
            <p14:sldId id="494"/>
            <p14:sldId id="495"/>
            <p14:sldId id="505"/>
            <p14:sldId id="524"/>
            <p14:sldId id="508"/>
            <p14:sldId id="509"/>
            <p14:sldId id="510"/>
            <p14:sldId id="511"/>
            <p14:sldId id="515"/>
            <p14:sldId id="516"/>
            <p14:sldId id="517"/>
            <p14:sldId id="518"/>
            <p14:sldId id="519"/>
          </p14:sldIdLst>
        </p14:section>
        <p14:section name="Untitled Section" id="{0ED464E4-5EDE-7E4F-B5DB-CAEEAA5187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59602"/>
  </p:normalViewPr>
  <p:slideViewPr>
    <p:cSldViewPr snapToGrid="0" snapToObjects="1">
      <p:cViewPr varScale="1">
        <p:scale>
          <a:sx n="72" d="100"/>
          <a:sy n="72" d="100"/>
        </p:scale>
        <p:origin x="2120" y="2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6" d="100"/>
          <a:sy n="96" d="100"/>
        </p:scale>
        <p:origin x="2480"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hyperlink" Target="https://youtu.be/IeblJdB2-Vo" TargetMode="External"/><Relationship Id="rId5" Type="http://schemas.openxmlformats.org/officeDocument/2006/relationships/image" Target="../media/image10.sv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5" Type="http://schemas.openxmlformats.org/officeDocument/2006/relationships/hyperlink" Target="https://youtu.be/IeblJdB2-Vo" TargetMode="External"/><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7A518-5D21-4276-A515-BCE893D5A43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3FBCC1E-5FDE-438A-8B84-FF04341CFB34}">
      <dgm:prSet/>
      <dgm:spPr/>
      <dgm:t>
        <a:bodyPr/>
        <a:lstStyle/>
        <a:p>
          <a:r>
            <a:rPr lang="en-US"/>
            <a:t>Dr. Shauna Shapiro on Mindfulness:</a:t>
          </a:r>
        </a:p>
      </dgm:t>
    </dgm:pt>
    <dgm:pt modelId="{49E7D1EB-69AE-4B3A-9618-58D17EC75083}" type="parTrans" cxnId="{11164702-77EB-4A56-BE82-64590F772809}">
      <dgm:prSet/>
      <dgm:spPr/>
      <dgm:t>
        <a:bodyPr/>
        <a:lstStyle/>
        <a:p>
          <a:endParaRPr lang="en-US"/>
        </a:p>
      </dgm:t>
    </dgm:pt>
    <dgm:pt modelId="{61F8D315-A182-4BC3-B39B-B80D8EC56B3F}" type="sibTrans" cxnId="{11164702-77EB-4A56-BE82-64590F772809}">
      <dgm:prSet/>
      <dgm:spPr/>
      <dgm:t>
        <a:bodyPr/>
        <a:lstStyle/>
        <a:p>
          <a:endParaRPr lang="en-US"/>
        </a:p>
      </dgm:t>
    </dgm:pt>
    <dgm:pt modelId="{48B78271-F1BF-4F7C-AB42-B54E94E9587B}">
      <dgm:prSet/>
      <dgm:spPr/>
      <dgm:t>
        <a:bodyPr/>
        <a:lstStyle/>
        <a:p>
          <a:r>
            <a:rPr lang="en-US" dirty="0">
              <a:hlinkClick xmlns:r="http://schemas.openxmlformats.org/officeDocument/2006/relationships" r:id="rId1"/>
            </a:rPr>
            <a:t>https://youtu.be/IeblJdB2-Vo</a:t>
          </a:r>
          <a:endParaRPr lang="en-US" dirty="0"/>
        </a:p>
      </dgm:t>
    </dgm:pt>
    <dgm:pt modelId="{415491D6-A748-4D04-80D5-C0D0FD641F34}" type="parTrans" cxnId="{ED904E51-C247-497D-8D4C-B2F424ADF581}">
      <dgm:prSet/>
      <dgm:spPr/>
      <dgm:t>
        <a:bodyPr/>
        <a:lstStyle/>
        <a:p>
          <a:endParaRPr lang="en-US"/>
        </a:p>
      </dgm:t>
    </dgm:pt>
    <dgm:pt modelId="{5E475DED-3A8B-4AFA-B55D-DF2C903B6433}" type="sibTrans" cxnId="{ED904E51-C247-497D-8D4C-B2F424ADF581}">
      <dgm:prSet/>
      <dgm:spPr/>
      <dgm:t>
        <a:bodyPr/>
        <a:lstStyle/>
        <a:p>
          <a:endParaRPr lang="en-US"/>
        </a:p>
      </dgm:t>
    </dgm:pt>
    <dgm:pt modelId="{F22A06AC-01EF-4E86-86B2-E049956BFC50}" type="pres">
      <dgm:prSet presAssocID="{EF57A518-5D21-4276-A515-BCE893D5A43C}" presName="root" presStyleCnt="0">
        <dgm:presLayoutVars>
          <dgm:dir/>
          <dgm:resizeHandles val="exact"/>
        </dgm:presLayoutVars>
      </dgm:prSet>
      <dgm:spPr/>
    </dgm:pt>
    <dgm:pt modelId="{ABC15F9E-5F8A-42FA-A5D0-982B850622AA}" type="pres">
      <dgm:prSet presAssocID="{13FBCC1E-5FDE-438A-8B84-FF04341CFB34}" presName="compNode" presStyleCnt="0"/>
      <dgm:spPr/>
    </dgm:pt>
    <dgm:pt modelId="{B76ADFC5-2171-4AD1-A96E-EBF4D2CE00A0}" type="pres">
      <dgm:prSet presAssocID="{13FBCC1E-5FDE-438A-8B84-FF04341CFB34}"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Person with Idea"/>
        </a:ext>
      </dgm:extLst>
    </dgm:pt>
    <dgm:pt modelId="{AE2AF6C3-CFC9-4D5C-928C-56B5EBAAA7A1}" type="pres">
      <dgm:prSet presAssocID="{13FBCC1E-5FDE-438A-8B84-FF04341CFB34}" presName="spaceRect" presStyleCnt="0"/>
      <dgm:spPr/>
    </dgm:pt>
    <dgm:pt modelId="{ECF655AB-4C54-4A20-A412-662E53830DAF}" type="pres">
      <dgm:prSet presAssocID="{13FBCC1E-5FDE-438A-8B84-FF04341CFB34}" presName="textRect" presStyleLbl="revTx" presStyleIdx="0" presStyleCnt="2">
        <dgm:presLayoutVars>
          <dgm:chMax val="1"/>
          <dgm:chPref val="1"/>
        </dgm:presLayoutVars>
      </dgm:prSet>
      <dgm:spPr/>
    </dgm:pt>
    <dgm:pt modelId="{C9F6850D-36FE-4AA2-9C87-55849C70AC22}" type="pres">
      <dgm:prSet presAssocID="{61F8D315-A182-4BC3-B39B-B80D8EC56B3F}" presName="sibTrans" presStyleCnt="0"/>
      <dgm:spPr/>
    </dgm:pt>
    <dgm:pt modelId="{931CF714-2FEB-4FFF-B749-32842121150E}" type="pres">
      <dgm:prSet presAssocID="{48B78271-F1BF-4F7C-AB42-B54E94E9587B}" presName="compNode" presStyleCnt="0"/>
      <dgm:spPr/>
    </dgm:pt>
    <dgm:pt modelId="{61B3D591-7208-4BA4-9DBC-2FB6FBD90880}" type="pres">
      <dgm:prSet presAssocID="{48B78271-F1BF-4F7C-AB42-B54E94E9587B}"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arth Globe Americas"/>
        </a:ext>
      </dgm:extLst>
    </dgm:pt>
    <dgm:pt modelId="{A9A56A4A-D414-4DBB-8F06-4AADC6E0097C}" type="pres">
      <dgm:prSet presAssocID="{48B78271-F1BF-4F7C-AB42-B54E94E9587B}" presName="spaceRect" presStyleCnt="0"/>
      <dgm:spPr/>
    </dgm:pt>
    <dgm:pt modelId="{7CAB7831-6F51-406C-BBEF-6C7C7F96912F}" type="pres">
      <dgm:prSet presAssocID="{48B78271-F1BF-4F7C-AB42-B54E94E9587B}" presName="textRect" presStyleLbl="revTx" presStyleIdx="1" presStyleCnt="2">
        <dgm:presLayoutVars>
          <dgm:chMax val="1"/>
          <dgm:chPref val="1"/>
        </dgm:presLayoutVars>
      </dgm:prSet>
      <dgm:spPr/>
    </dgm:pt>
  </dgm:ptLst>
  <dgm:cxnLst>
    <dgm:cxn modelId="{11164702-77EB-4A56-BE82-64590F772809}" srcId="{EF57A518-5D21-4276-A515-BCE893D5A43C}" destId="{13FBCC1E-5FDE-438A-8B84-FF04341CFB34}" srcOrd="0" destOrd="0" parTransId="{49E7D1EB-69AE-4B3A-9618-58D17EC75083}" sibTransId="{61F8D315-A182-4BC3-B39B-B80D8EC56B3F}"/>
    <dgm:cxn modelId="{BEC98B0D-1A68-4E0E-8FCE-149359BB9B30}" type="presOf" srcId="{13FBCC1E-5FDE-438A-8B84-FF04341CFB34}" destId="{ECF655AB-4C54-4A20-A412-662E53830DAF}" srcOrd="0" destOrd="0" presId="urn:microsoft.com/office/officeart/2018/2/layout/IconLabelList"/>
    <dgm:cxn modelId="{ED904E51-C247-497D-8D4C-B2F424ADF581}" srcId="{EF57A518-5D21-4276-A515-BCE893D5A43C}" destId="{48B78271-F1BF-4F7C-AB42-B54E94E9587B}" srcOrd="1" destOrd="0" parTransId="{415491D6-A748-4D04-80D5-C0D0FD641F34}" sibTransId="{5E475DED-3A8B-4AFA-B55D-DF2C903B6433}"/>
    <dgm:cxn modelId="{75E20561-A62A-4272-9FED-2622B2D43954}" type="presOf" srcId="{48B78271-F1BF-4F7C-AB42-B54E94E9587B}" destId="{7CAB7831-6F51-406C-BBEF-6C7C7F96912F}" srcOrd="0" destOrd="0" presId="urn:microsoft.com/office/officeart/2018/2/layout/IconLabelList"/>
    <dgm:cxn modelId="{77CA42DB-0AA4-4C93-B13B-CF53E985B51C}" type="presOf" srcId="{EF57A518-5D21-4276-A515-BCE893D5A43C}" destId="{F22A06AC-01EF-4E86-86B2-E049956BFC50}" srcOrd="0" destOrd="0" presId="urn:microsoft.com/office/officeart/2018/2/layout/IconLabelList"/>
    <dgm:cxn modelId="{9AA55036-B5C3-44BF-84B2-D97DB4180488}" type="presParOf" srcId="{F22A06AC-01EF-4E86-86B2-E049956BFC50}" destId="{ABC15F9E-5F8A-42FA-A5D0-982B850622AA}" srcOrd="0" destOrd="0" presId="urn:microsoft.com/office/officeart/2018/2/layout/IconLabelList"/>
    <dgm:cxn modelId="{3093A585-9B75-4171-B776-C49E925E1179}" type="presParOf" srcId="{ABC15F9E-5F8A-42FA-A5D0-982B850622AA}" destId="{B76ADFC5-2171-4AD1-A96E-EBF4D2CE00A0}" srcOrd="0" destOrd="0" presId="urn:microsoft.com/office/officeart/2018/2/layout/IconLabelList"/>
    <dgm:cxn modelId="{FAA31A4C-7490-41E8-A3A9-E08CEC30B6F6}" type="presParOf" srcId="{ABC15F9E-5F8A-42FA-A5D0-982B850622AA}" destId="{AE2AF6C3-CFC9-4D5C-928C-56B5EBAAA7A1}" srcOrd="1" destOrd="0" presId="urn:microsoft.com/office/officeart/2018/2/layout/IconLabelList"/>
    <dgm:cxn modelId="{FF0FE918-445B-44D7-93F0-664B841FD751}" type="presParOf" srcId="{ABC15F9E-5F8A-42FA-A5D0-982B850622AA}" destId="{ECF655AB-4C54-4A20-A412-662E53830DAF}" srcOrd="2" destOrd="0" presId="urn:microsoft.com/office/officeart/2018/2/layout/IconLabelList"/>
    <dgm:cxn modelId="{6B7F9B4F-9E1E-433B-BB36-5D63B5908177}" type="presParOf" srcId="{F22A06AC-01EF-4E86-86B2-E049956BFC50}" destId="{C9F6850D-36FE-4AA2-9C87-55849C70AC22}" srcOrd="1" destOrd="0" presId="urn:microsoft.com/office/officeart/2018/2/layout/IconLabelList"/>
    <dgm:cxn modelId="{1AC0BE6F-5DF4-4556-9C9A-FE9B65F85445}" type="presParOf" srcId="{F22A06AC-01EF-4E86-86B2-E049956BFC50}" destId="{931CF714-2FEB-4FFF-B749-32842121150E}" srcOrd="2" destOrd="0" presId="urn:microsoft.com/office/officeart/2018/2/layout/IconLabelList"/>
    <dgm:cxn modelId="{03651693-86BA-4BE7-9215-8B4BACB4202E}" type="presParOf" srcId="{931CF714-2FEB-4FFF-B749-32842121150E}" destId="{61B3D591-7208-4BA4-9DBC-2FB6FBD90880}" srcOrd="0" destOrd="0" presId="urn:microsoft.com/office/officeart/2018/2/layout/IconLabelList"/>
    <dgm:cxn modelId="{241F1A9F-1BD8-4945-8B29-C4DC5A238AC8}" type="presParOf" srcId="{931CF714-2FEB-4FFF-B749-32842121150E}" destId="{A9A56A4A-D414-4DBB-8F06-4AADC6E0097C}" srcOrd="1" destOrd="0" presId="urn:microsoft.com/office/officeart/2018/2/layout/IconLabelList"/>
    <dgm:cxn modelId="{1941E0D0-CDB0-420D-A247-15F006474AC0}" type="presParOf" srcId="{931CF714-2FEB-4FFF-B749-32842121150E}" destId="{7CAB7831-6F51-406C-BBEF-6C7C7F96912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64219-9A6A-43AA-AB3C-DB55040E091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062D56D-F335-4BA3-8C08-E45810E7132A}">
      <dgm:prSet/>
      <dgm:spPr/>
      <dgm:t>
        <a:bodyPr/>
        <a:lstStyle/>
        <a:p>
          <a:r>
            <a:rPr lang="en-US" dirty="0" err="1"/>
            <a:t>Germer</a:t>
          </a:r>
          <a:r>
            <a:rPr lang="en-US" dirty="0"/>
            <a:t> et al. (2005) speak about 3 most common ways mindfulness have been utilized in therapeutic work :</a:t>
          </a:r>
        </a:p>
      </dgm:t>
    </dgm:pt>
    <dgm:pt modelId="{6766A7A4-A56B-4267-B2D5-DDDCCC52E73C}" type="parTrans" cxnId="{39B25D43-0293-4304-BFBA-B324228AC18C}">
      <dgm:prSet/>
      <dgm:spPr/>
      <dgm:t>
        <a:bodyPr/>
        <a:lstStyle/>
        <a:p>
          <a:endParaRPr lang="en-US"/>
        </a:p>
      </dgm:t>
    </dgm:pt>
    <dgm:pt modelId="{FEEAAC56-15CA-4A39-A2D5-BBC25A5DCFC2}" type="sibTrans" cxnId="{39B25D43-0293-4304-BFBA-B324228AC18C}">
      <dgm:prSet/>
      <dgm:spPr/>
      <dgm:t>
        <a:bodyPr/>
        <a:lstStyle/>
        <a:p>
          <a:endParaRPr lang="en-US"/>
        </a:p>
      </dgm:t>
    </dgm:pt>
    <dgm:pt modelId="{17D07CA2-FDCF-4541-8FF3-E1BC13BA7129}">
      <dgm:prSet/>
      <dgm:spPr/>
      <dgm:t>
        <a:bodyPr/>
        <a:lstStyle/>
        <a:p>
          <a:r>
            <a:rPr lang="en-US"/>
            <a:t>1- Through the Mindful Presence of the Therapist</a:t>
          </a:r>
        </a:p>
      </dgm:t>
    </dgm:pt>
    <dgm:pt modelId="{B751601A-8DA2-462F-A22A-3F49AF5E0841}" type="parTrans" cxnId="{B7676F79-113A-4008-889C-C6710C300302}">
      <dgm:prSet/>
      <dgm:spPr/>
      <dgm:t>
        <a:bodyPr/>
        <a:lstStyle/>
        <a:p>
          <a:endParaRPr lang="en-US"/>
        </a:p>
      </dgm:t>
    </dgm:pt>
    <dgm:pt modelId="{69BCCDC3-4DB4-4590-875B-A733DB94D491}" type="sibTrans" cxnId="{B7676F79-113A-4008-889C-C6710C300302}">
      <dgm:prSet/>
      <dgm:spPr/>
      <dgm:t>
        <a:bodyPr/>
        <a:lstStyle/>
        <a:p>
          <a:endParaRPr lang="en-US"/>
        </a:p>
      </dgm:t>
    </dgm:pt>
    <dgm:pt modelId="{30BC3F20-542C-425C-9F38-DBC7EC3E06EF}">
      <dgm:prSet/>
      <dgm:spPr/>
      <dgm:t>
        <a:bodyPr/>
        <a:lstStyle/>
        <a:p>
          <a:r>
            <a:rPr lang="en-US"/>
            <a:t>2- Integrated into Psychotherapeutic Models such as Gestalt, Person-centered, CBT</a:t>
          </a:r>
        </a:p>
      </dgm:t>
    </dgm:pt>
    <dgm:pt modelId="{4BB363D6-C402-4B4A-AFE6-E711FA260D79}" type="parTrans" cxnId="{4245BB7F-B6EA-4406-A614-0FB986E9C26A}">
      <dgm:prSet/>
      <dgm:spPr/>
      <dgm:t>
        <a:bodyPr/>
        <a:lstStyle/>
        <a:p>
          <a:endParaRPr lang="en-US"/>
        </a:p>
      </dgm:t>
    </dgm:pt>
    <dgm:pt modelId="{F99174D9-BDB1-466D-B74D-DE668FBA5A89}" type="sibTrans" cxnId="{4245BB7F-B6EA-4406-A614-0FB986E9C26A}">
      <dgm:prSet/>
      <dgm:spPr/>
      <dgm:t>
        <a:bodyPr/>
        <a:lstStyle/>
        <a:p>
          <a:endParaRPr lang="en-US"/>
        </a:p>
      </dgm:t>
    </dgm:pt>
    <dgm:pt modelId="{B55FD914-50C2-4EF7-9315-5D0EC41E0F9B}">
      <dgm:prSet/>
      <dgm:spPr/>
      <dgm:t>
        <a:bodyPr/>
        <a:lstStyle/>
        <a:p>
          <a:r>
            <a:rPr lang="en-US"/>
            <a:t>3- Psychotherapeutic Models rooted in Mindfulness or “Mindfulness-Based Interventions” such as ACT, DBT, MBCT.</a:t>
          </a:r>
        </a:p>
      </dgm:t>
    </dgm:pt>
    <dgm:pt modelId="{39039AFA-FF5B-4096-8CA0-121138E5ECBF}" type="parTrans" cxnId="{6366FCF9-8C21-4902-B2BE-4B74A64A0628}">
      <dgm:prSet/>
      <dgm:spPr/>
      <dgm:t>
        <a:bodyPr/>
        <a:lstStyle/>
        <a:p>
          <a:endParaRPr lang="en-US"/>
        </a:p>
      </dgm:t>
    </dgm:pt>
    <dgm:pt modelId="{04FDF7AA-E90E-4378-A6E2-3884DC9365B4}" type="sibTrans" cxnId="{6366FCF9-8C21-4902-B2BE-4B74A64A0628}">
      <dgm:prSet/>
      <dgm:spPr/>
      <dgm:t>
        <a:bodyPr/>
        <a:lstStyle/>
        <a:p>
          <a:endParaRPr lang="en-US"/>
        </a:p>
      </dgm:t>
    </dgm:pt>
    <dgm:pt modelId="{70044F5B-8D29-ED43-83EB-90DAA4654D93}" type="pres">
      <dgm:prSet presAssocID="{13D64219-9A6A-43AA-AB3C-DB55040E091A}" presName="linear" presStyleCnt="0">
        <dgm:presLayoutVars>
          <dgm:animLvl val="lvl"/>
          <dgm:resizeHandles val="exact"/>
        </dgm:presLayoutVars>
      </dgm:prSet>
      <dgm:spPr/>
    </dgm:pt>
    <dgm:pt modelId="{66BA12F5-1660-A644-92A7-82EC661D21F8}" type="pres">
      <dgm:prSet presAssocID="{9062D56D-F335-4BA3-8C08-E45810E7132A}" presName="parentText" presStyleLbl="node1" presStyleIdx="0" presStyleCnt="4">
        <dgm:presLayoutVars>
          <dgm:chMax val="0"/>
          <dgm:bulletEnabled val="1"/>
        </dgm:presLayoutVars>
      </dgm:prSet>
      <dgm:spPr/>
    </dgm:pt>
    <dgm:pt modelId="{3C2A999B-CAE9-0444-AC9E-620E392DAFBD}" type="pres">
      <dgm:prSet presAssocID="{FEEAAC56-15CA-4A39-A2D5-BBC25A5DCFC2}" presName="spacer" presStyleCnt="0"/>
      <dgm:spPr/>
    </dgm:pt>
    <dgm:pt modelId="{0157EF9B-5BD4-A544-B006-24CDBF120200}" type="pres">
      <dgm:prSet presAssocID="{17D07CA2-FDCF-4541-8FF3-E1BC13BA7129}" presName="parentText" presStyleLbl="node1" presStyleIdx="1" presStyleCnt="4">
        <dgm:presLayoutVars>
          <dgm:chMax val="0"/>
          <dgm:bulletEnabled val="1"/>
        </dgm:presLayoutVars>
      </dgm:prSet>
      <dgm:spPr/>
    </dgm:pt>
    <dgm:pt modelId="{5000422D-557A-F34E-9BD1-A17E6758CD94}" type="pres">
      <dgm:prSet presAssocID="{69BCCDC3-4DB4-4590-875B-A733DB94D491}" presName="spacer" presStyleCnt="0"/>
      <dgm:spPr/>
    </dgm:pt>
    <dgm:pt modelId="{6A892E11-D536-F047-BDA8-9F88FDEA56B1}" type="pres">
      <dgm:prSet presAssocID="{30BC3F20-542C-425C-9F38-DBC7EC3E06EF}" presName="parentText" presStyleLbl="node1" presStyleIdx="2" presStyleCnt="4">
        <dgm:presLayoutVars>
          <dgm:chMax val="0"/>
          <dgm:bulletEnabled val="1"/>
        </dgm:presLayoutVars>
      </dgm:prSet>
      <dgm:spPr/>
    </dgm:pt>
    <dgm:pt modelId="{D247D697-07D8-0940-A87C-ADDAFB8BAAB2}" type="pres">
      <dgm:prSet presAssocID="{F99174D9-BDB1-466D-B74D-DE668FBA5A89}" presName="spacer" presStyleCnt="0"/>
      <dgm:spPr/>
    </dgm:pt>
    <dgm:pt modelId="{4790517A-F016-B243-AC65-9119BCE2C7B2}" type="pres">
      <dgm:prSet presAssocID="{B55FD914-50C2-4EF7-9315-5D0EC41E0F9B}" presName="parentText" presStyleLbl="node1" presStyleIdx="3" presStyleCnt="4">
        <dgm:presLayoutVars>
          <dgm:chMax val="0"/>
          <dgm:bulletEnabled val="1"/>
        </dgm:presLayoutVars>
      </dgm:prSet>
      <dgm:spPr/>
    </dgm:pt>
  </dgm:ptLst>
  <dgm:cxnLst>
    <dgm:cxn modelId="{39B25D43-0293-4304-BFBA-B324228AC18C}" srcId="{13D64219-9A6A-43AA-AB3C-DB55040E091A}" destId="{9062D56D-F335-4BA3-8C08-E45810E7132A}" srcOrd="0" destOrd="0" parTransId="{6766A7A4-A56B-4267-B2D5-DDDCCC52E73C}" sibTransId="{FEEAAC56-15CA-4A39-A2D5-BBC25A5DCFC2}"/>
    <dgm:cxn modelId="{48FB0D50-8C9B-1E49-85C1-34B020DCDB4A}" type="presOf" srcId="{13D64219-9A6A-43AA-AB3C-DB55040E091A}" destId="{70044F5B-8D29-ED43-83EB-90DAA4654D93}" srcOrd="0" destOrd="0" presId="urn:microsoft.com/office/officeart/2005/8/layout/vList2"/>
    <dgm:cxn modelId="{B7676F79-113A-4008-889C-C6710C300302}" srcId="{13D64219-9A6A-43AA-AB3C-DB55040E091A}" destId="{17D07CA2-FDCF-4541-8FF3-E1BC13BA7129}" srcOrd="1" destOrd="0" parTransId="{B751601A-8DA2-462F-A22A-3F49AF5E0841}" sibTransId="{69BCCDC3-4DB4-4590-875B-A733DB94D491}"/>
    <dgm:cxn modelId="{4245BB7F-B6EA-4406-A614-0FB986E9C26A}" srcId="{13D64219-9A6A-43AA-AB3C-DB55040E091A}" destId="{30BC3F20-542C-425C-9F38-DBC7EC3E06EF}" srcOrd="2" destOrd="0" parTransId="{4BB363D6-C402-4B4A-AFE6-E711FA260D79}" sibTransId="{F99174D9-BDB1-466D-B74D-DE668FBA5A89}"/>
    <dgm:cxn modelId="{6D9DEF88-5521-F144-A9A3-B8807DB63CE3}" type="presOf" srcId="{9062D56D-F335-4BA3-8C08-E45810E7132A}" destId="{66BA12F5-1660-A644-92A7-82EC661D21F8}" srcOrd="0" destOrd="0" presId="urn:microsoft.com/office/officeart/2005/8/layout/vList2"/>
    <dgm:cxn modelId="{B8C99EE2-EC76-E94C-89C7-7B11295CA691}" type="presOf" srcId="{B55FD914-50C2-4EF7-9315-5D0EC41E0F9B}" destId="{4790517A-F016-B243-AC65-9119BCE2C7B2}" srcOrd="0" destOrd="0" presId="urn:microsoft.com/office/officeart/2005/8/layout/vList2"/>
    <dgm:cxn modelId="{60D15FE9-4D5E-3443-A990-8FE23BE6A4FC}" type="presOf" srcId="{30BC3F20-542C-425C-9F38-DBC7EC3E06EF}" destId="{6A892E11-D536-F047-BDA8-9F88FDEA56B1}" srcOrd="0" destOrd="0" presId="urn:microsoft.com/office/officeart/2005/8/layout/vList2"/>
    <dgm:cxn modelId="{519FE5EB-5D12-7843-92C2-E96773DD1EAB}" type="presOf" srcId="{17D07CA2-FDCF-4541-8FF3-E1BC13BA7129}" destId="{0157EF9B-5BD4-A544-B006-24CDBF120200}" srcOrd="0" destOrd="0" presId="urn:microsoft.com/office/officeart/2005/8/layout/vList2"/>
    <dgm:cxn modelId="{6366FCF9-8C21-4902-B2BE-4B74A64A0628}" srcId="{13D64219-9A6A-43AA-AB3C-DB55040E091A}" destId="{B55FD914-50C2-4EF7-9315-5D0EC41E0F9B}" srcOrd="3" destOrd="0" parTransId="{39039AFA-FF5B-4096-8CA0-121138E5ECBF}" sibTransId="{04FDF7AA-E90E-4378-A6E2-3884DC9365B4}"/>
    <dgm:cxn modelId="{189DB30A-CAE0-5D4F-A8E0-62E9E9B37E75}" type="presParOf" srcId="{70044F5B-8D29-ED43-83EB-90DAA4654D93}" destId="{66BA12F5-1660-A644-92A7-82EC661D21F8}" srcOrd="0" destOrd="0" presId="urn:microsoft.com/office/officeart/2005/8/layout/vList2"/>
    <dgm:cxn modelId="{01AC4827-CDF2-C84B-AC3F-4C864CAE4922}" type="presParOf" srcId="{70044F5B-8D29-ED43-83EB-90DAA4654D93}" destId="{3C2A999B-CAE9-0444-AC9E-620E392DAFBD}" srcOrd="1" destOrd="0" presId="urn:microsoft.com/office/officeart/2005/8/layout/vList2"/>
    <dgm:cxn modelId="{B6536B0A-1565-8C40-9665-FE53BC1A18D6}" type="presParOf" srcId="{70044F5B-8D29-ED43-83EB-90DAA4654D93}" destId="{0157EF9B-5BD4-A544-B006-24CDBF120200}" srcOrd="2" destOrd="0" presId="urn:microsoft.com/office/officeart/2005/8/layout/vList2"/>
    <dgm:cxn modelId="{DD9A6649-0257-F644-AF1A-F9BEB447ECCD}" type="presParOf" srcId="{70044F5B-8D29-ED43-83EB-90DAA4654D93}" destId="{5000422D-557A-F34E-9BD1-A17E6758CD94}" srcOrd="3" destOrd="0" presId="urn:microsoft.com/office/officeart/2005/8/layout/vList2"/>
    <dgm:cxn modelId="{A76AB737-441B-0848-BF37-4662A5936EDC}" type="presParOf" srcId="{70044F5B-8D29-ED43-83EB-90DAA4654D93}" destId="{6A892E11-D536-F047-BDA8-9F88FDEA56B1}" srcOrd="4" destOrd="0" presId="urn:microsoft.com/office/officeart/2005/8/layout/vList2"/>
    <dgm:cxn modelId="{752D4F04-62A4-7845-8A1B-DDF1B00DC621}" type="presParOf" srcId="{70044F5B-8D29-ED43-83EB-90DAA4654D93}" destId="{D247D697-07D8-0940-A87C-ADDAFB8BAAB2}" srcOrd="5" destOrd="0" presId="urn:microsoft.com/office/officeart/2005/8/layout/vList2"/>
    <dgm:cxn modelId="{2D0B58A1-7260-AD48-9EC9-5DBDE301EFAF}" type="presParOf" srcId="{70044F5B-8D29-ED43-83EB-90DAA4654D93}" destId="{4790517A-F016-B243-AC65-9119BCE2C7B2}"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FFABBE-384C-41DF-AFCA-F475C05431F5}"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7703D8FC-382E-4052-AF95-A00CB3BCEB35}">
      <dgm:prSet/>
      <dgm:spPr/>
      <dgm:t>
        <a:bodyPr/>
        <a:lstStyle/>
        <a:p>
          <a:r>
            <a:rPr lang="en-US" b="1"/>
            <a:t>Neuroplasticity</a:t>
          </a:r>
          <a:endParaRPr lang="en-US"/>
        </a:p>
      </dgm:t>
    </dgm:pt>
    <dgm:pt modelId="{D717D9EE-ED55-4DBC-B541-CBB5A48815F0}" type="parTrans" cxnId="{971A3F60-11B2-4B5E-8A09-2E7DC7E14BEA}">
      <dgm:prSet/>
      <dgm:spPr/>
      <dgm:t>
        <a:bodyPr/>
        <a:lstStyle/>
        <a:p>
          <a:endParaRPr lang="en-US"/>
        </a:p>
      </dgm:t>
    </dgm:pt>
    <dgm:pt modelId="{FB509DA9-EEBF-4C59-924A-5DFC4CDC8DB4}" type="sibTrans" cxnId="{971A3F60-11B2-4B5E-8A09-2E7DC7E14BEA}">
      <dgm:prSet/>
      <dgm:spPr/>
      <dgm:t>
        <a:bodyPr/>
        <a:lstStyle/>
        <a:p>
          <a:endParaRPr lang="en-US"/>
        </a:p>
      </dgm:t>
    </dgm:pt>
    <dgm:pt modelId="{9FAE003B-AB46-4E54-B067-35BC4A1DD699}">
      <dgm:prSet/>
      <dgm:spPr/>
      <dgm:t>
        <a:bodyPr/>
        <a:lstStyle/>
        <a:p>
          <a:r>
            <a:rPr lang="en-IE" dirty="0"/>
            <a:t>Dan Siegel defines neuroplasticity as “…the term used to describe the capacity for creating new neural connections and growing neurons in response to experience” (P.34). </a:t>
          </a:r>
          <a:endParaRPr lang="en-US" dirty="0"/>
        </a:p>
      </dgm:t>
    </dgm:pt>
    <dgm:pt modelId="{6B1AF7F7-595D-4877-B585-DE67493AF34B}" type="parTrans" cxnId="{2BD10443-C96C-4C28-8FE7-583309755F4D}">
      <dgm:prSet/>
      <dgm:spPr/>
      <dgm:t>
        <a:bodyPr/>
        <a:lstStyle/>
        <a:p>
          <a:endParaRPr lang="en-US"/>
        </a:p>
      </dgm:t>
    </dgm:pt>
    <dgm:pt modelId="{6E998E67-FD6C-4FBD-A1A3-3512953D8830}" type="sibTrans" cxnId="{2BD10443-C96C-4C28-8FE7-583309755F4D}">
      <dgm:prSet/>
      <dgm:spPr/>
      <dgm:t>
        <a:bodyPr/>
        <a:lstStyle/>
        <a:p>
          <a:endParaRPr lang="en-US"/>
        </a:p>
      </dgm:t>
    </dgm:pt>
    <dgm:pt modelId="{89A676B1-14CE-4511-B585-11A95BCBB7DC}">
      <dgm:prSet/>
      <dgm:spPr/>
      <dgm:t>
        <a:bodyPr/>
        <a:lstStyle/>
        <a:p>
          <a:r>
            <a:rPr lang="en-IE"/>
            <a:t>“One of the key practical lessons of modern neuroscience is that the power to direct our attention has within it the power to shape our brain’s firing patterns, as well as the power to shape the architecture of the brain itself (P. 59). </a:t>
          </a:r>
          <a:endParaRPr lang="en-US"/>
        </a:p>
      </dgm:t>
    </dgm:pt>
    <dgm:pt modelId="{D270DF99-2ACA-4379-963F-39EE826908E2}" type="parTrans" cxnId="{AFE09AFB-505A-4601-B8E6-6D8957B5D1AB}">
      <dgm:prSet/>
      <dgm:spPr/>
      <dgm:t>
        <a:bodyPr/>
        <a:lstStyle/>
        <a:p>
          <a:endParaRPr lang="en-US"/>
        </a:p>
      </dgm:t>
    </dgm:pt>
    <dgm:pt modelId="{9DA02E48-B51F-4CF3-A83D-7C7B0B0DF831}" type="sibTrans" cxnId="{AFE09AFB-505A-4601-B8E6-6D8957B5D1AB}">
      <dgm:prSet/>
      <dgm:spPr/>
      <dgm:t>
        <a:bodyPr/>
        <a:lstStyle/>
        <a:p>
          <a:endParaRPr lang="en-US"/>
        </a:p>
      </dgm:t>
    </dgm:pt>
    <dgm:pt modelId="{F6253F80-2AD6-4493-8C76-ED3153C4696D}">
      <dgm:prSet/>
      <dgm:spPr/>
      <dgm:t>
        <a:bodyPr/>
        <a:lstStyle/>
        <a:p>
          <a:r>
            <a:rPr lang="en-IE"/>
            <a:t>Internal and external experiences are constantly shaping the brain. </a:t>
          </a:r>
          <a:endParaRPr lang="en-US"/>
        </a:p>
      </dgm:t>
    </dgm:pt>
    <dgm:pt modelId="{9E0EBB56-C68D-46F3-AF99-99574317B314}" type="sibTrans" cxnId="{2C329BA5-CD08-4DA0-876C-C8B57D447148}">
      <dgm:prSet/>
      <dgm:spPr/>
      <dgm:t>
        <a:bodyPr/>
        <a:lstStyle/>
        <a:p>
          <a:endParaRPr lang="en-US"/>
        </a:p>
      </dgm:t>
    </dgm:pt>
    <dgm:pt modelId="{349EC46C-AC1E-443C-A208-10745148B73B}" type="parTrans" cxnId="{2C329BA5-CD08-4DA0-876C-C8B57D447148}">
      <dgm:prSet/>
      <dgm:spPr/>
      <dgm:t>
        <a:bodyPr/>
        <a:lstStyle/>
        <a:p>
          <a:endParaRPr lang="en-US"/>
        </a:p>
      </dgm:t>
    </dgm:pt>
    <dgm:pt modelId="{D3D590D7-A8B6-794A-9E3B-5A914BA3C3DF}" type="pres">
      <dgm:prSet presAssocID="{65FFABBE-384C-41DF-AFCA-F475C05431F5}" presName="Name0" presStyleCnt="0">
        <dgm:presLayoutVars>
          <dgm:dir/>
          <dgm:animLvl val="lvl"/>
          <dgm:resizeHandles val="exact"/>
        </dgm:presLayoutVars>
      </dgm:prSet>
      <dgm:spPr/>
    </dgm:pt>
    <dgm:pt modelId="{9C9FA781-40EE-1643-BE24-6BCA7F8DC344}" type="pres">
      <dgm:prSet presAssocID="{89A676B1-14CE-4511-B585-11A95BCBB7DC}" presName="boxAndChildren" presStyleCnt="0"/>
      <dgm:spPr/>
    </dgm:pt>
    <dgm:pt modelId="{D9ECFA17-2B29-1A47-8543-224913AC5788}" type="pres">
      <dgm:prSet presAssocID="{89A676B1-14CE-4511-B585-11A95BCBB7DC}" presName="parentTextBox" presStyleLbl="node1" presStyleIdx="0" presStyleCnt="4" custLinFactNeighborY="8781"/>
      <dgm:spPr/>
    </dgm:pt>
    <dgm:pt modelId="{AB1FA0F0-A43F-2F43-BB6E-64148258284A}" type="pres">
      <dgm:prSet presAssocID="{9E0EBB56-C68D-46F3-AF99-99574317B314}" presName="sp" presStyleCnt="0"/>
      <dgm:spPr/>
    </dgm:pt>
    <dgm:pt modelId="{7B4E89B3-84F0-C440-A581-9B9EEACA94C4}" type="pres">
      <dgm:prSet presAssocID="{F6253F80-2AD6-4493-8C76-ED3153C4696D}" presName="arrowAndChildren" presStyleCnt="0"/>
      <dgm:spPr/>
    </dgm:pt>
    <dgm:pt modelId="{9DFCEB94-F65D-F049-9796-FD1F4400ED06}" type="pres">
      <dgm:prSet presAssocID="{F6253F80-2AD6-4493-8C76-ED3153C4696D}" presName="parentTextArrow" presStyleLbl="node1" presStyleIdx="1" presStyleCnt="4"/>
      <dgm:spPr/>
    </dgm:pt>
    <dgm:pt modelId="{7FEA7D5E-C400-E740-8E26-9B0E5167DAA1}" type="pres">
      <dgm:prSet presAssocID="{6E998E67-FD6C-4FBD-A1A3-3512953D8830}" presName="sp" presStyleCnt="0"/>
      <dgm:spPr/>
    </dgm:pt>
    <dgm:pt modelId="{15F5005E-E1EC-A148-A732-0473680B5217}" type="pres">
      <dgm:prSet presAssocID="{9FAE003B-AB46-4E54-B067-35BC4A1DD699}" presName="arrowAndChildren" presStyleCnt="0"/>
      <dgm:spPr/>
    </dgm:pt>
    <dgm:pt modelId="{43D8275E-7D3B-F248-B37C-E9828B3E6C14}" type="pres">
      <dgm:prSet presAssocID="{9FAE003B-AB46-4E54-B067-35BC4A1DD699}" presName="parentTextArrow" presStyleLbl="node1" presStyleIdx="2" presStyleCnt="4"/>
      <dgm:spPr/>
    </dgm:pt>
    <dgm:pt modelId="{B6098064-79FF-C74F-B1FC-316155DE1E9C}" type="pres">
      <dgm:prSet presAssocID="{FB509DA9-EEBF-4C59-924A-5DFC4CDC8DB4}" presName="sp" presStyleCnt="0"/>
      <dgm:spPr/>
    </dgm:pt>
    <dgm:pt modelId="{81630172-CA5B-1B40-981A-31283A0A63E1}" type="pres">
      <dgm:prSet presAssocID="{7703D8FC-382E-4052-AF95-A00CB3BCEB35}" presName="arrowAndChildren" presStyleCnt="0"/>
      <dgm:spPr/>
    </dgm:pt>
    <dgm:pt modelId="{18CD2AB8-5336-C84D-90EF-5001E451841E}" type="pres">
      <dgm:prSet presAssocID="{7703D8FC-382E-4052-AF95-A00CB3BCEB35}" presName="parentTextArrow" presStyleLbl="node1" presStyleIdx="3" presStyleCnt="4"/>
      <dgm:spPr/>
    </dgm:pt>
  </dgm:ptLst>
  <dgm:cxnLst>
    <dgm:cxn modelId="{1DB41014-CE41-0243-907D-108216BA5DE9}" type="presOf" srcId="{89A676B1-14CE-4511-B585-11A95BCBB7DC}" destId="{D9ECFA17-2B29-1A47-8543-224913AC5788}" srcOrd="0" destOrd="0" presId="urn:microsoft.com/office/officeart/2005/8/layout/process4"/>
    <dgm:cxn modelId="{51532E1C-E2BD-0E48-BA4F-54624E76DDFE}" type="presOf" srcId="{9FAE003B-AB46-4E54-B067-35BC4A1DD699}" destId="{43D8275E-7D3B-F248-B37C-E9828B3E6C14}" srcOrd="0" destOrd="0" presId="urn:microsoft.com/office/officeart/2005/8/layout/process4"/>
    <dgm:cxn modelId="{5951C21D-7E1A-4147-A99F-33A8C9796204}" type="presOf" srcId="{7703D8FC-382E-4052-AF95-A00CB3BCEB35}" destId="{18CD2AB8-5336-C84D-90EF-5001E451841E}" srcOrd="0" destOrd="0" presId="urn:microsoft.com/office/officeart/2005/8/layout/process4"/>
    <dgm:cxn modelId="{2BD10443-C96C-4C28-8FE7-583309755F4D}" srcId="{65FFABBE-384C-41DF-AFCA-F475C05431F5}" destId="{9FAE003B-AB46-4E54-B067-35BC4A1DD699}" srcOrd="1" destOrd="0" parTransId="{6B1AF7F7-595D-4877-B585-DE67493AF34B}" sibTransId="{6E998E67-FD6C-4FBD-A1A3-3512953D8830}"/>
    <dgm:cxn modelId="{4087B14A-596A-A54C-B45C-94434E14B3F5}" type="presOf" srcId="{F6253F80-2AD6-4493-8C76-ED3153C4696D}" destId="{9DFCEB94-F65D-F049-9796-FD1F4400ED06}" srcOrd="0" destOrd="0" presId="urn:microsoft.com/office/officeart/2005/8/layout/process4"/>
    <dgm:cxn modelId="{971A3F60-11B2-4B5E-8A09-2E7DC7E14BEA}" srcId="{65FFABBE-384C-41DF-AFCA-F475C05431F5}" destId="{7703D8FC-382E-4052-AF95-A00CB3BCEB35}" srcOrd="0" destOrd="0" parTransId="{D717D9EE-ED55-4DBC-B541-CBB5A48815F0}" sibTransId="{FB509DA9-EEBF-4C59-924A-5DFC4CDC8DB4}"/>
    <dgm:cxn modelId="{DD412385-8C39-9342-94E5-F503F04704D4}" type="presOf" srcId="{65FFABBE-384C-41DF-AFCA-F475C05431F5}" destId="{D3D590D7-A8B6-794A-9E3B-5A914BA3C3DF}" srcOrd="0" destOrd="0" presId="urn:microsoft.com/office/officeart/2005/8/layout/process4"/>
    <dgm:cxn modelId="{2C329BA5-CD08-4DA0-876C-C8B57D447148}" srcId="{65FFABBE-384C-41DF-AFCA-F475C05431F5}" destId="{F6253F80-2AD6-4493-8C76-ED3153C4696D}" srcOrd="2" destOrd="0" parTransId="{349EC46C-AC1E-443C-A208-10745148B73B}" sibTransId="{9E0EBB56-C68D-46F3-AF99-99574317B314}"/>
    <dgm:cxn modelId="{AFE09AFB-505A-4601-B8E6-6D8957B5D1AB}" srcId="{65FFABBE-384C-41DF-AFCA-F475C05431F5}" destId="{89A676B1-14CE-4511-B585-11A95BCBB7DC}" srcOrd="3" destOrd="0" parTransId="{D270DF99-2ACA-4379-963F-39EE826908E2}" sibTransId="{9DA02E48-B51F-4CF3-A83D-7C7B0B0DF831}"/>
    <dgm:cxn modelId="{3D13733B-EC48-AB42-A91E-3CC949F82B79}" type="presParOf" srcId="{D3D590D7-A8B6-794A-9E3B-5A914BA3C3DF}" destId="{9C9FA781-40EE-1643-BE24-6BCA7F8DC344}" srcOrd="0" destOrd="0" presId="urn:microsoft.com/office/officeart/2005/8/layout/process4"/>
    <dgm:cxn modelId="{739794EC-E632-F842-8DD1-50FF89528C57}" type="presParOf" srcId="{9C9FA781-40EE-1643-BE24-6BCA7F8DC344}" destId="{D9ECFA17-2B29-1A47-8543-224913AC5788}" srcOrd="0" destOrd="0" presId="urn:microsoft.com/office/officeart/2005/8/layout/process4"/>
    <dgm:cxn modelId="{B7949815-200E-A248-883B-8041BB324546}" type="presParOf" srcId="{D3D590D7-A8B6-794A-9E3B-5A914BA3C3DF}" destId="{AB1FA0F0-A43F-2F43-BB6E-64148258284A}" srcOrd="1" destOrd="0" presId="urn:microsoft.com/office/officeart/2005/8/layout/process4"/>
    <dgm:cxn modelId="{3A35AF93-8128-EE43-9A09-590B9FC3319E}" type="presParOf" srcId="{D3D590D7-A8B6-794A-9E3B-5A914BA3C3DF}" destId="{7B4E89B3-84F0-C440-A581-9B9EEACA94C4}" srcOrd="2" destOrd="0" presId="urn:microsoft.com/office/officeart/2005/8/layout/process4"/>
    <dgm:cxn modelId="{B856FF3C-0E20-EF49-9761-AF15FD53CE72}" type="presParOf" srcId="{7B4E89B3-84F0-C440-A581-9B9EEACA94C4}" destId="{9DFCEB94-F65D-F049-9796-FD1F4400ED06}" srcOrd="0" destOrd="0" presId="urn:microsoft.com/office/officeart/2005/8/layout/process4"/>
    <dgm:cxn modelId="{C7A085C2-8841-7140-B06A-EA47C7E4316C}" type="presParOf" srcId="{D3D590D7-A8B6-794A-9E3B-5A914BA3C3DF}" destId="{7FEA7D5E-C400-E740-8E26-9B0E5167DAA1}" srcOrd="3" destOrd="0" presId="urn:microsoft.com/office/officeart/2005/8/layout/process4"/>
    <dgm:cxn modelId="{4ABCFA59-ED80-234E-A402-CCD9D72F9B32}" type="presParOf" srcId="{D3D590D7-A8B6-794A-9E3B-5A914BA3C3DF}" destId="{15F5005E-E1EC-A148-A732-0473680B5217}" srcOrd="4" destOrd="0" presId="urn:microsoft.com/office/officeart/2005/8/layout/process4"/>
    <dgm:cxn modelId="{6600D914-19DE-AC47-A47F-FC201AECCD6B}" type="presParOf" srcId="{15F5005E-E1EC-A148-A732-0473680B5217}" destId="{43D8275E-7D3B-F248-B37C-E9828B3E6C14}" srcOrd="0" destOrd="0" presId="urn:microsoft.com/office/officeart/2005/8/layout/process4"/>
    <dgm:cxn modelId="{807F7001-870F-9645-BFBF-3153A0C6AA8C}" type="presParOf" srcId="{D3D590D7-A8B6-794A-9E3B-5A914BA3C3DF}" destId="{B6098064-79FF-C74F-B1FC-316155DE1E9C}" srcOrd="5" destOrd="0" presId="urn:microsoft.com/office/officeart/2005/8/layout/process4"/>
    <dgm:cxn modelId="{2261683C-AEA6-674B-8DE6-7213E9668EDC}" type="presParOf" srcId="{D3D590D7-A8B6-794A-9E3B-5A914BA3C3DF}" destId="{81630172-CA5B-1B40-981A-31283A0A63E1}" srcOrd="6" destOrd="0" presId="urn:microsoft.com/office/officeart/2005/8/layout/process4"/>
    <dgm:cxn modelId="{DB12DE3F-E245-0C4D-9D00-38CFE2080442}" type="presParOf" srcId="{81630172-CA5B-1B40-981A-31283A0A63E1}" destId="{18CD2AB8-5336-C84D-90EF-5001E451841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ADFC5-2171-4AD1-A96E-EBF4D2CE00A0}">
      <dsp:nvSpPr>
        <dsp:cNvPr id="0" name=""/>
        <dsp:cNvSpPr/>
      </dsp:nvSpPr>
      <dsp:spPr>
        <a:xfrm>
          <a:off x="1175655" y="322253"/>
          <a:ext cx="1837687" cy="183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F655AB-4C54-4A20-A412-662E53830DAF}">
      <dsp:nvSpPr>
        <dsp:cNvPr id="0" name=""/>
        <dsp:cNvSpPr/>
      </dsp:nvSpPr>
      <dsp:spPr>
        <a:xfrm>
          <a:off x="52623" y="2611687"/>
          <a:ext cx="408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Dr. Shauna Shapiro on Mindfulness:</a:t>
          </a:r>
        </a:p>
      </dsp:txBody>
      <dsp:txXfrm>
        <a:off x="52623" y="2611687"/>
        <a:ext cx="4083750" cy="720000"/>
      </dsp:txXfrm>
    </dsp:sp>
    <dsp:sp modelId="{61B3D591-7208-4BA4-9DBC-2FB6FBD90880}">
      <dsp:nvSpPr>
        <dsp:cNvPr id="0" name=""/>
        <dsp:cNvSpPr/>
      </dsp:nvSpPr>
      <dsp:spPr>
        <a:xfrm>
          <a:off x="5974061" y="322253"/>
          <a:ext cx="1837687" cy="183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B7831-6F51-406C-BBEF-6C7C7F96912F}">
      <dsp:nvSpPr>
        <dsp:cNvPr id="0" name=""/>
        <dsp:cNvSpPr/>
      </dsp:nvSpPr>
      <dsp:spPr>
        <a:xfrm>
          <a:off x="4851030" y="2611687"/>
          <a:ext cx="408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hlinkClick xmlns:r="http://schemas.openxmlformats.org/officeDocument/2006/relationships" r:id="rId5"/>
            </a:rPr>
            <a:t>https://youtu.be/IeblJdB2-Vo</a:t>
          </a:r>
          <a:endParaRPr lang="en-US" sz="2500" kern="1200" dirty="0"/>
        </a:p>
      </dsp:txBody>
      <dsp:txXfrm>
        <a:off x="4851030" y="2611687"/>
        <a:ext cx="4083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A12F5-1660-A644-92A7-82EC661D21F8}">
      <dsp:nvSpPr>
        <dsp:cNvPr id="0" name=""/>
        <dsp:cNvSpPr/>
      </dsp:nvSpPr>
      <dsp:spPr>
        <a:xfrm>
          <a:off x="0" y="178920"/>
          <a:ext cx="8987404" cy="11138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err="1"/>
            <a:t>Germer</a:t>
          </a:r>
          <a:r>
            <a:rPr lang="en-US" sz="2800" kern="1200" dirty="0"/>
            <a:t> et al. (2005) speak about 3 most common ways mindfulness have been utilized in therapeutic work :</a:t>
          </a:r>
        </a:p>
      </dsp:txBody>
      <dsp:txXfrm>
        <a:off x="54373" y="233293"/>
        <a:ext cx="8878658" cy="1005094"/>
      </dsp:txXfrm>
    </dsp:sp>
    <dsp:sp modelId="{0157EF9B-5BD4-A544-B006-24CDBF120200}">
      <dsp:nvSpPr>
        <dsp:cNvPr id="0" name=""/>
        <dsp:cNvSpPr/>
      </dsp:nvSpPr>
      <dsp:spPr>
        <a:xfrm>
          <a:off x="0" y="1373400"/>
          <a:ext cx="8987404" cy="111384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1- Through the Mindful Presence of the Therapist</a:t>
          </a:r>
        </a:p>
      </dsp:txBody>
      <dsp:txXfrm>
        <a:off x="54373" y="1427773"/>
        <a:ext cx="8878658" cy="1005094"/>
      </dsp:txXfrm>
    </dsp:sp>
    <dsp:sp modelId="{6A892E11-D536-F047-BDA8-9F88FDEA56B1}">
      <dsp:nvSpPr>
        <dsp:cNvPr id="0" name=""/>
        <dsp:cNvSpPr/>
      </dsp:nvSpPr>
      <dsp:spPr>
        <a:xfrm>
          <a:off x="0" y="2567880"/>
          <a:ext cx="8987404" cy="111384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2- Integrated into Psychotherapeutic Models such as Gestalt, Person-centered, CBT</a:t>
          </a:r>
        </a:p>
      </dsp:txBody>
      <dsp:txXfrm>
        <a:off x="54373" y="2622253"/>
        <a:ext cx="8878658" cy="1005094"/>
      </dsp:txXfrm>
    </dsp:sp>
    <dsp:sp modelId="{4790517A-F016-B243-AC65-9119BCE2C7B2}">
      <dsp:nvSpPr>
        <dsp:cNvPr id="0" name=""/>
        <dsp:cNvSpPr/>
      </dsp:nvSpPr>
      <dsp:spPr>
        <a:xfrm>
          <a:off x="0" y="3762360"/>
          <a:ext cx="8987404" cy="11138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3- Psychotherapeutic Models rooted in Mindfulness or “Mindfulness-Based Interventions” such as ACT, DBT, MBCT.</a:t>
          </a:r>
        </a:p>
      </dsp:txBody>
      <dsp:txXfrm>
        <a:off x="54373" y="3816733"/>
        <a:ext cx="8878658" cy="1005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CFA17-2B29-1A47-8543-224913AC5788}">
      <dsp:nvSpPr>
        <dsp:cNvPr id="0" name=""/>
        <dsp:cNvSpPr/>
      </dsp:nvSpPr>
      <dsp:spPr>
        <a:xfrm>
          <a:off x="0" y="5627377"/>
          <a:ext cx="12192000" cy="123062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a:t>“One of the key practical lessons of modern neuroscience is that the power to direct our attention has within it the power to shape our brain’s firing patterns, as well as the power to shape the architecture of the brain itself (P. 59). </a:t>
          </a:r>
          <a:endParaRPr lang="en-US" sz="2100" kern="1200"/>
        </a:p>
      </dsp:txBody>
      <dsp:txXfrm>
        <a:off x="0" y="5627377"/>
        <a:ext cx="12192000" cy="1230622"/>
      </dsp:txXfrm>
    </dsp:sp>
    <dsp:sp modelId="{9DFCEB94-F65D-F049-9796-FD1F4400ED06}">
      <dsp:nvSpPr>
        <dsp:cNvPr id="0" name=""/>
        <dsp:cNvSpPr/>
      </dsp:nvSpPr>
      <dsp:spPr>
        <a:xfrm rot="10800000">
          <a:off x="0" y="3750807"/>
          <a:ext cx="12192000" cy="1892697"/>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a:t>Internal and external experiences are constantly shaping the brain. </a:t>
          </a:r>
          <a:endParaRPr lang="en-US" sz="2100" kern="1200"/>
        </a:p>
      </dsp:txBody>
      <dsp:txXfrm rot="10800000">
        <a:off x="0" y="3750807"/>
        <a:ext cx="12192000" cy="1229818"/>
      </dsp:txXfrm>
    </dsp:sp>
    <dsp:sp modelId="{43D8275E-7D3B-F248-B37C-E9828B3E6C14}">
      <dsp:nvSpPr>
        <dsp:cNvPr id="0" name=""/>
        <dsp:cNvSpPr/>
      </dsp:nvSpPr>
      <dsp:spPr>
        <a:xfrm rot="10800000">
          <a:off x="0" y="1876569"/>
          <a:ext cx="12192000" cy="1892697"/>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IE" sz="2100" kern="1200" dirty="0"/>
            <a:t>Dan Siegel defines neuroplasticity as “…the term used to describe the capacity for creating new neural connections and growing neurons in response to experience” (P.34). </a:t>
          </a:r>
          <a:endParaRPr lang="en-US" sz="2100" kern="1200" dirty="0"/>
        </a:p>
      </dsp:txBody>
      <dsp:txXfrm rot="10800000">
        <a:off x="0" y="1876569"/>
        <a:ext cx="12192000" cy="1229818"/>
      </dsp:txXfrm>
    </dsp:sp>
    <dsp:sp modelId="{18CD2AB8-5336-C84D-90EF-5001E451841E}">
      <dsp:nvSpPr>
        <dsp:cNvPr id="0" name=""/>
        <dsp:cNvSpPr/>
      </dsp:nvSpPr>
      <dsp:spPr>
        <a:xfrm rot="10800000">
          <a:off x="0" y="2331"/>
          <a:ext cx="12192000" cy="1892697"/>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a:t>Neuroplasticity</a:t>
          </a:r>
          <a:endParaRPr lang="en-US" sz="2100" kern="1200"/>
        </a:p>
      </dsp:txBody>
      <dsp:txXfrm rot="10800000">
        <a:off x="0" y="2331"/>
        <a:ext cx="12192000" cy="122981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A1EEBD-6F4C-EDA0-992C-143897DE95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4D9892-CEFA-DC12-B994-023867D198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D41A47-1277-9E45-8A45-F38D6A7C2523}" type="datetimeFigureOut">
              <a:rPr lang="en-US" smtClean="0"/>
              <a:t>6/17/22</a:t>
            </a:fld>
            <a:endParaRPr lang="en-US"/>
          </a:p>
        </p:txBody>
      </p:sp>
      <p:sp>
        <p:nvSpPr>
          <p:cNvPr id="4" name="Footer Placeholder 3">
            <a:extLst>
              <a:ext uri="{FF2B5EF4-FFF2-40B4-BE49-F238E27FC236}">
                <a16:creationId xmlns:a16="http://schemas.microsoft.com/office/drawing/2014/main" id="{6EA730E8-AA4C-E276-93A2-02EB9461AA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7C9E31-2CE4-FCC8-2F6D-D2F1FCF1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3E0DD-97D9-B943-8DC6-0E81E2EA85DF}" type="slidenum">
              <a:rPr lang="en-US" smtClean="0"/>
              <a:t>‹#›</a:t>
            </a:fld>
            <a:endParaRPr lang="en-US"/>
          </a:p>
        </p:txBody>
      </p:sp>
    </p:spTree>
    <p:extLst>
      <p:ext uri="{BB962C8B-B14F-4D97-AF65-F5344CB8AC3E}">
        <p14:creationId xmlns:p14="http://schemas.microsoft.com/office/powerpoint/2010/main" val="13356265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88AA-C331-B94E-B1EA-D7D4CE83DDD9}" type="datetimeFigureOut">
              <a:rPr lang="en-US" smtClean="0"/>
              <a:t>6/16/22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89837D-57E9-1646-A185-6A80887149D9}" type="slidenum">
              <a:rPr lang="en-US" smtClean="0"/>
              <a:t>‹#›</a:t>
            </a:fld>
            <a:endParaRPr lang="en-US"/>
          </a:p>
        </p:txBody>
      </p:sp>
    </p:spTree>
    <p:extLst>
      <p:ext uri="{BB962C8B-B14F-4D97-AF65-F5344CB8AC3E}">
        <p14:creationId xmlns:p14="http://schemas.microsoft.com/office/powerpoint/2010/main" val="70471245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a:t>
            </a:fld>
            <a:endParaRPr lang="en-US"/>
          </a:p>
        </p:txBody>
      </p:sp>
    </p:spTree>
    <p:extLst>
      <p:ext uri="{BB962C8B-B14F-4D97-AF65-F5344CB8AC3E}">
        <p14:creationId xmlns:p14="http://schemas.microsoft.com/office/powerpoint/2010/main" val="200004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10</a:t>
            </a:fld>
            <a:endParaRPr lang="en-US"/>
          </a:p>
        </p:txBody>
      </p:sp>
    </p:spTree>
    <p:extLst>
      <p:ext uri="{BB962C8B-B14F-4D97-AF65-F5344CB8AC3E}">
        <p14:creationId xmlns:p14="http://schemas.microsoft.com/office/powerpoint/2010/main" val="26119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Choden</a:t>
            </a:r>
            <a:r>
              <a:rPr lang="en-US" dirty="0"/>
              <a:t> analogy of dark room full of cobwebs and pile of </a:t>
            </a:r>
            <a:r>
              <a:rPr lang="en-US" dirty="0" err="1"/>
              <a:t>unwated</a:t>
            </a:r>
            <a:r>
              <a:rPr lang="en-US" dirty="0"/>
              <a:t> stuff </a:t>
            </a:r>
          </a:p>
        </p:txBody>
      </p:sp>
      <p:sp>
        <p:nvSpPr>
          <p:cNvPr id="4" name="Slide Number Placeholder 3"/>
          <p:cNvSpPr>
            <a:spLocks noGrp="1"/>
          </p:cNvSpPr>
          <p:nvPr>
            <p:ph type="sldNum" sz="quarter" idx="5"/>
          </p:nvPr>
        </p:nvSpPr>
        <p:spPr/>
        <p:txBody>
          <a:bodyPr/>
          <a:lstStyle/>
          <a:p>
            <a:fld id="{1B89837D-57E9-1646-A185-6A80887149D9}" type="slidenum">
              <a:rPr lang="en-US" smtClean="0"/>
              <a:t>11</a:t>
            </a:fld>
            <a:endParaRPr lang="en-US"/>
          </a:p>
        </p:txBody>
      </p:sp>
    </p:spTree>
    <p:extLst>
      <p:ext uri="{BB962C8B-B14F-4D97-AF65-F5344CB8AC3E}">
        <p14:creationId xmlns:p14="http://schemas.microsoft.com/office/powerpoint/2010/main" val="3551588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12</a:t>
            </a:fld>
            <a:endParaRPr lang="en-US"/>
          </a:p>
        </p:txBody>
      </p:sp>
    </p:spTree>
    <p:extLst>
      <p:ext uri="{BB962C8B-B14F-4D97-AF65-F5344CB8AC3E}">
        <p14:creationId xmlns:p14="http://schemas.microsoft.com/office/powerpoint/2010/main" val="314486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13</a:t>
            </a:fld>
            <a:endParaRPr lang="en-US"/>
          </a:p>
        </p:txBody>
      </p:sp>
    </p:spTree>
    <p:extLst>
      <p:ext uri="{BB962C8B-B14F-4D97-AF65-F5344CB8AC3E}">
        <p14:creationId xmlns:p14="http://schemas.microsoft.com/office/powerpoint/2010/main" val="319076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14</a:t>
            </a:fld>
            <a:endParaRPr lang="en-US"/>
          </a:p>
        </p:txBody>
      </p:sp>
    </p:spTree>
    <p:extLst>
      <p:ext uri="{BB962C8B-B14F-4D97-AF65-F5344CB8AC3E}">
        <p14:creationId xmlns:p14="http://schemas.microsoft.com/office/powerpoint/2010/main" val="285176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15</a:t>
            </a:fld>
            <a:endParaRPr lang="en-US"/>
          </a:p>
        </p:txBody>
      </p:sp>
    </p:spTree>
    <p:extLst>
      <p:ext uri="{BB962C8B-B14F-4D97-AF65-F5344CB8AC3E}">
        <p14:creationId xmlns:p14="http://schemas.microsoft.com/office/powerpoint/2010/main" val="33733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16</a:t>
            </a:fld>
            <a:endParaRPr lang="en-US"/>
          </a:p>
        </p:txBody>
      </p:sp>
    </p:spTree>
    <p:extLst>
      <p:ext uri="{BB962C8B-B14F-4D97-AF65-F5344CB8AC3E}">
        <p14:creationId xmlns:p14="http://schemas.microsoft.com/office/powerpoint/2010/main" val="2710287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17</a:t>
            </a:fld>
            <a:endParaRPr lang="en-US"/>
          </a:p>
        </p:txBody>
      </p:sp>
    </p:spTree>
    <p:extLst>
      <p:ext uri="{BB962C8B-B14F-4D97-AF65-F5344CB8AC3E}">
        <p14:creationId xmlns:p14="http://schemas.microsoft.com/office/powerpoint/2010/main" val="33592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18</a:t>
            </a:fld>
            <a:endParaRPr lang="en-US"/>
          </a:p>
        </p:txBody>
      </p:sp>
    </p:spTree>
    <p:extLst>
      <p:ext uri="{BB962C8B-B14F-4D97-AF65-F5344CB8AC3E}">
        <p14:creationId xmlns:p14="http://schemas.microsoft.com/office/powerpoint/2010/main" val="302545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19</a:t>
            </a:fld>
            <a:endParaRPr lang="en-US"/>
          </a:p>
        </p:txBody>
      </p:sp>
    </p:spTree>
    <p:extLst>
      <p:ext uri="{BB962C8B-B14F-4D97-AF65-F5344CB8AC3E}">
        <p14:creationId xmlns:p14="http://schemas.microsoft.com/office/powerpoint/2010/main" val="79849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2</a:t>
            </a:fld>
            <a:endParaRPr lang="en-US"/>
          </a:p>
        </p:txBody>
      </p:sp>
    </p:spTree>
    <p:extLst>
      <p:ext uri="{BB962C8B-B14F-4D97-AF65-F5344CB8AC3E}">
        <p14:creationId xmlns:p14="http://schemas.microsoft.com/office/powerpoint/2010/main" val="4131843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mins</a:t>
            </a:r>
          </a:p>
        </p:txBody>
      </p:sp>
      <p:sp>
        <p:nvSpPr>
          <p:cNvPr id="4" name="Slide Number Placeholder 3"/>
          <p:cNvSpPr>
            <a:spLocks noGrp="1"/>
          </p:cNvSpPr>
          <p:nvPr>
            <p:ph type="sldNum" sz="quarter" idx="5"/>
          </p:nvPr>
        </p:nvSpPr>
        <p:spPr/>
        <p:txBody>
          <a:bodyPr/>
          <a:lstStyle/>
          <a:p>
            <a:fld id="{1B89837D-57E9-1646-A185-6A80887149D9}" type="slidenum">
              <a:rPr lang="en-US" smtClean="0"/>
              <a:t>20</a:t>
            </a:fld>
            <a:endParaRPr lang="en-US"/>
          </a:p>
        </p:txBody>
      </p:sp>
    </p:spTree>
    <p:extLst>
      <p:ext uri="{BB962C8B-B14F-4D97-AF65-F5344CB8AC3E}">
        <p14:creationId xmlns:p14="http://schemas.microsoft.com/office/powerpoint/2010/main" val="38668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21</a:t>
            </a:fld>
            <a:endParaRPr lang="en-US"/>
          </a:p>
        </p:txBody>
      </p:sp>
    </p:spTree>
    <p:extLst>
      <p:ext uri="{BB962C8B-B14F-4D97-AF65-F5344CB8AC3E}">
        <p14:creationId xmlns:p14="http://schemas.microsoft.com/office/powerpoint/2010/main" val="1549527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22</a:t>
            </a:fld>
            <a:endParaRPr lang="en-US"/>
          </a:p>
        </p:txBody>
      </p:sp>
    </p:spTree>
    <p:extLst>
      <p:ext uri="{BB962C8B-B14F-4D97-AF65-F5344CB8AC3E}">
        <p14:creationId xmlns:p14="http://schemas.microsoft.com/office/powerpoint/2010/main" val="891736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23</a:t>
            </a:fld>
            <a:endParaRPr lang="en-US"/>
          </a:p>
        </p:txBody>
      </p:sp>
    </p:spTree>
    <p:extLst>
      <p:ext uri="{BB962C8B-B14F-4D97-AF65-F5344CB8AC3E}">
        <p14:creationId xmlns:p14="http://schemas.microsoft.com/office/powerpoint/2010/main" val="1413070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24</a:t>
            </a:fld>
            <a:endParaRPr lang="en-US"/>
          </a:p>
        </p:txBody>
      </p:sp>
    </p:spTree>
    <p:extLst>
      <p:ext uri="{BB962C8B-B14F-4D97-AF65-F5344CB8AC3E}">
        <p14:creationId xmlns:p14="http://schemas.microsoft.com/office/powerpoint/2010/main" val="3341984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25</a:t>
            </a:fld>
            <a:endParaRPr lang="en-US"/>
          </a:p>
        </p:txBody>
      </p:sp>
    </p:spTree>
    <p:extLst>
      <p:ext uri="{BB962C8B-B14F-4D97-AF65-F5344CB8AC3E}">
        <p14:creationId xmlns:p14="http://schemas.microsoft.com/office/powerpoint/2010/main" val="2861342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71331" y="504411"/>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26</a:t>
            </a:fld>
            <a:endParaRPr lang="en-US"/>
          </a:p>
        </p:txBody>
      </p:sp>
    </p:spTree>
    <p:extLst>
      <p:ext uri="{BB962C8B-B14F-4D97-AF65-F5344CB8AC3E}">
        <p14:creationId xmlns:p14="http://schemas.microsoft.com/office/powerpoint/2010/main" val="207253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27</a:t>
            </a:fld>
            <a:endParaRPr lang="en-US"/>
          </a:p>
        </p:txBody>
      </p:sp>
    </p:spTree>
    <p:extLst>
      <p:ext uri="{BB962C8B-B14F-4D97-AF65-F5344CB8AC3E}">
        <p14:creationId xmlns:p14="http://schemas.microsoft.com/office/powerpoint/2010/main" val="1758137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28</a:t>
            </a:fld>
            <a:endParaRPr lang="en-US"/>
          </a:p>
        </p:txBody>
      </p:sp>
    </p:spTree>
    <p:extLst>
      <p:ext uri="{BB962C8B-B14F-4D97-AF65-F5344CB8AC3E}">
        <p14:creationId xmlns:p14="http://schemas.microsoft.com/office/powerpoint/2010/main" val="20698602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29</a:t>
            </a:fld>
            <a:endParaRPr lang="en-US"/>
          </a:p>
        </p:txBody>
      </p:sp>
    </p:spTree>
    <p:extLst>
      <p:ext uri="{BB962C8B-B14F-4D97-AF65-F5344CB8AC3E}">
        <p14:creationId xmlns:p14="http://schemas.microsoft.com/office/powerpoint/2010/main" val="237258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0" y="834887"/>
            <a:ext cx="5575852" cy="7166113"/>
          </a:xfrm>
        </p:spPr>
        <p:txBody>
          <a:bodyPr/>
          <a:lstStyle/>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3</a:t>
            </a:fld>
            <a:endParaRPr lang="en-US"/>
          </a:p>
        </p:txBody>
      </p:sp>
    </p:spTree>
    <p:extLst>
      <p:ext uri="{BB962C8B-B14F-4D97-AF65-F5344CB8AC3E}">
        <p14:creationId xmlns:p14="http://schemas.microsoft.com/office/powerpoint/2010/main" val="91716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30</a:t>
            </a:fld>
            <a:endParaRPr lang="en-US"/>
          </a:p>
        </p:txBody>
      </p:sp>
    </p:spTree>
    <p:extLst>
      <p:ext uri="{BB962C8B-B14F-4D97-AF65-F5344CB8AC3E}">
        <p14:creationId xmlns:p14="http://schemas.microsoft.com/office/powerpoint/2010/main" val="4188635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31</a:t>
            </a:fld>
            <a:endParaRPr lang="en-US"/>
          </a:p>
        </p:txBody>
      </p:sp>
    </p:spTree>
    <p:extLst>
      <p:ext uri="{BB962C8B-B14F-4D97-AF65-F5344CB8AC3E}">
        <p14:creationId xmlns:p14="http://schemas.microsoft.com/office/powerpoint/2010/main" val="1077534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32</a:t>
            </a:fld>
            <a:endParaRPr lang="en-US"/>
          </a:p>
        </p:txBody>
      </p:sp>
    </p:spTree>
    <p:extLst>
      <p:ext uri="{BB962C8B-B14F-4D97-AF65-F5344CB8AC3E}">
        <p14:creationId xmlns:p14="http://schemas.microsoft.com/office/powerpoint/2010/main" val="3346835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33</a:t>
            </a:fld>
            <a:endParaRPr lang="en-US"/>
          </a:p>
        </p:txBody>
      </p:sp>
    </p:spTree>
    <p:extLst>
      <p:ext uri="{BB962C8B-B14F-4D97-AF65-F5344CB8AC3E}">
        <p14:creationId xmlns:p14="http://schemas.microsoft.com/office/powerpoint/2010/main" val="2550803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34</a:t>
            </a:fld>
            <a:endParaRPr lang="en-US"/>
          </a:p>
        </p:txBody>
      </p:sp>
    </p:spTree>
    <p:extLst>
      <p:ext uri="{BB962C8B-B14F-4D97-AF65-F5344CB8AC3E}">
        <p14:creationId xmlns:p14="http://schemas.microsoft.com/office/powerpoint/2010/main" val="134486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35</a:t>
            </a:fld>
            <a:endParaRPr lang="en-US"/>
          </a:p>
        </p:txBody>
      </p:sp>
    </p:spTree>
    <p:extLst>
      <p:ext uri="{BB962C8B-B14F-4D97-AF65-F5344CB8AC3E}">
        <p14:creationId xmlns:p14="http://schemas.microsoft.com/office/powerpoint/2010/main" val="1326913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36</a:t>
            </a:fld>
            <a:endParaRPr lang="en-US"/>
          </a:p>
        </p:txBody>
      </p:sp>
    </p:spTree>
    <p:extLst>
      <p:ext uri="{BB962C8B-B14F-4D97-AF65-F5344CB8AC3E}">
        <p14:creationId xmlns:p14="http://schemas.microsoft.com/office/powerpoint/2010/main" val="2167358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Copy and paste into the conversation box. </a:t>
            </a:r>
          </a:p>
          <a:p>
            <a:r>
              <a:rPr lang="en-US" dirty="0"/>
              <a:t>Tell them to read the comment box in group chat</a:t>
            </a:r>
          </a:p>
        </p:txBody>
      </p:sp>
      <p:sp>
        <p:nvSpPr>
          <p:cNvPr id="4" name="Slide Number Placeholder 3"/>
          <p:cNvSpPr>
            <a:spLocks noGrp="1"/>
          </p:cNvSpPr>
          <p:nvPr>
            <p:ph type="sldNum" sz="quarter" idx="5"/>
          </p:nvPr>
        </p:nvSpPr>
        <p:spPr/>
        <p:txBody>
          <a:bodyPr/>
          <a:lstStyle/>
          <a:p>
            <a:fld id="{1B89837D-57E9-1646-A185-6A80887149D9}" type="slidenum">
              <a:rPr lang="en-US" smtClean="0"/>
              <a:t>37</a:t>
            </a:fld>
            <a:endParaRPr lang="en-US"/>
          </a:p>
        </p:txBody>
      </p:sp>
    </p:spTree>
    <p:extLst>
      <p:ext uri="{BB962C8B-B14F-4D97-AF65-F5344CB8AC3E}">
        <p14:creationId xmlns:p14="http://schemas.microsoft.com/office/powerpoint/2010/main" val="341270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38</a:t>
            </a:fld>
            <a:endParaRPr lang="en-US"/>
          </a:p>
        </p:txBody>
      </p:sp>
    </p:spTree>
    <p:extLst>
      <p:ext uri="{BB962C8B-B14F-4D97-AF65-F5344CB8AC3E}">
        <p14:creationId xmlns:p14="http://schemas.microsoft.com/office/powerpoint/2010/main" val="816104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39</a:t>
            </a:fld>
            <a:endParaRPr lang="en-US"/>
          </a:p>
        </p:txBody>
      </p:sp>
    </p:spTree>
    <p:extLst>
      <p:ext uri="{BB962C8B-B14F-4D97-AF65-F5344CB8AC3E}">
        <p14:creationId xmlns:p14="http://schemas.microsoft.com/office/powerpoint/2010/main" val="1861695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4</a:t>
            </a:fld>
            <a:endParaRPr lang="en-US"/>
          </a:p>
        </p:txBody>
      </p:sp>
    </p:spTree>
    <p:extLst>
      <p:ext uri="{BB962C8B-B14F-4D97-AF65-F5344CB8AC3E}">
        <p14:creationId xmlns:p14="http://schemas.microsoft.com/office/powerpoint/2010/main" val="1883200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40</a:t>
            </a:fld>
            <a:endParaRPr lang="en-US"/>
          </a:p>
        </p:txBody>
      </p:sp>
    </p:spTree>
    <p:extLst>
      <p:ext uri="{BB962C8B-B14F-4D97-AF65-F5344CB8AC3E}">
        <p14:creationId xmlns:p14="http://schemas.microsoft.com/office/powerpoint/2010/main" val="23160158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41</a:t>
            </a:fld>
            <a:endParaRPr lang="en-US"/>
          </a:p>
        </p:txBody>
      </p:sp>
    </p:spTree>
    <p:extLst>
      <p:ext uri="{BB962C8B-B14F-4D97-AF65-F5344CB8AC3E}">
        <p14:creationId xmlns:p14="http://schemas.microsoft.com/office/powerpoint/2010/main" val="2452473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sleeping, other trying very hard. Better to sleep then to strive too hard.</a:t>
            </a:r>
          </a:p>
        </p:txBody>
      </p:sp>
      <p:sp>
        <p:nvSpPr>
          <p:cNvPr id="4" name="Slide Number Placeholder 3"/>
          <p:cNvSpPr>
            <a:spLocks noGrp="1"/>
          </p:cNvSpPr>
          <p:nvPr>
            <p:ph type="sldNum" sz="quarter" idx="5"/>
          </p:nvPr>
        </p:nvSpPr>
        <p:spPr/>
        <p:txBody>
          <a:bodyPr/>
          <a:lstStyle/>
          <a:p>
            <a:fld id="{1B89837D-57E9-1646-A185-6A80887149D9}" type="slidenum">
              <a:rPr lang="en-US" smtClean="0"/>
              <a:t>42</a:t>
            </a:fld>
            <a:endParaRPr lang="en-US"/>
          </a:p>
        </p:txBody>
      </p:sp>
    </p:spTree>
    <p:extLst>
      <p:ext uri="{BB962C8B-B14F-4D97-AF65-F5344CB8AC3E}">
        <p14:creationId xmlns:p14="http://schemas.microsoft.com/office/powerpoint/2010/main" val="1678913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43</a:t>
            </a:fld>
            <a:endParaRPr lang="en-US"/>
          </a:p>
        </p:txBody>
      </p:sp>
    </p:spTree>
    <p:extLst>
      <p:ext uri="{BB962C8B-B14F-4D97-AF65-F5344CB8AC3E}">
        <p14:creationId xmlns:p14="http://schemas.microsoft.com/office/powerpoint/2010/main" val="1032297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44</a:t>
            </a:fld>
            <a:endParaRPr lang="en-US"/>
          </a:p>
        </p:txBody>
      </p:sp>
    </p:spTree>
    <p:extLst>
      <p:ext uri="{BB962C8B-B14F-4D97-AF65-F5344CB8AC3E}">
        <p14:creationId xmlns:p14="http://schemas.microsoft.com/office/powerpoint/2010/main" val="2393208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45</a:t>
            </a:fld>
            <a:endParaRPr lang="en-US"/>
          </a:p>
        </p:txBody>
      </p:sp>
    </p:spTree>
    <p:extLst>
      <p:ext uri="{BB962C8B-B14F-4D97-AF65-F5344CB8AC3E}">
        <p14:creationId xmlns:p14="http://schemas.microsoft.com/office/powerpoint/2010/main" val="1083344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46</a:t>
            </a:fld>
            <a:endParaRPr lang="en-US"/>
          </a:p>
        </p:txBody>
      </p:sp>
    </p:spTree>
    <p:extLst>
      <p:ext uri="{BB962C8B-B14F-4D97-AF65-F5344CB8AC3E}">
        <p14:creationId xmlns:p14="http://schemas.microsoft.com/office/powerpoint/2010/main" val="4003027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47</a:t>
            </a:fld>
            <a:endParaRPr lang="en-US"/>
          </a:p>
        </p:txBody>
      </p:sp>
    </p:spTree>
    <p:extLst>
      <p:ext uri="{BB962C8B-B14F-4D97-AF65-F5344CB8AC3E}">
        <p14:creationId xmlns:p14="http://schemas.microsoft.com/office/powerpoint/2010/main" val="1680854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49</a:t>
            </a:fld>
            <a:endParaRPr lang="en-US"/>
          </a:p>
        </p:txBody>
      </p:sp>
    </p:spTree>
    <p:extLst>
      <p:ext uri="{BB962C8B-B14F-4D97-AF65-F5344CB8AC3E}">
        <p14:creationId xmlns:p14="http://schemas.microsoft.com/office/powerpoint/2010/main" val="3153957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50</a:t>
            </a:fld>
            <a:endParaRPr lang="en-US"/>
          </a:p>
        </p:txBody>
      </p:sp>
    </p:spTree>
    <p:extLst>
      <p:ext uri="{BB962C8B-B14F-4D97-AF65-F5344CB8AC3E}">
        <p14:creationId xmlns:p14="http://schemas.microsoft.com/office/powerpoint/2010/main" val="88288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5</a:t>
            </a:fld>
            <a:endParaRPr lang="en-US"/>
          </a:p>
        </p:txBody>
      </p:sp>
    </p:spTree>
    <p:extLst>
      <p:ext uri="{BB962C8B-B14F-4D97-AF65-F5344CB8AC3E}">
        <p14:creationId xmlns:p14="http://schemas.microsoft.com/office/powerpoint/2010/main" val="19313237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52</a:t>
            </a:fld>
            <a:endParaRPr lang="en-US"/>
          </a:p>
        </p:txBody>
      </p:sp>
    </p:spTree>
    <p:extLst>
      <p:ext uri="{BB962C8B-B14F-4D97-AF65-F5344CB8AC3E}">
        <p14:creationId xmlns:p14="http://schemas.microsoft.com/office/powerpoint/2010/main" val="21683773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53</a:t>
            </a:fld>
            <a:endParaRPr lang="en-US"/>
          </a:p>
        </p:txBody>
      </p:sp>
    </p:spTree>
    <p:extLst>
      <p:ext uri="{BB962C8B-B14F-4D97-AF65-F5344CB8AC3E}">
        <p14:creationId xmlns:p14="http://schemas.microsoft.com/office/powerpoint/2010/main" val="841785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54</a:t>
            </a:fld>
            <a:endParaRPr lang="en-US"/>
          </a:p>
        </p:txBody>
      </p:sp>
    </p:spTree>
    <p:extLst>
      <p:ext uri="{BB962C8B-B14F-4D97-AF65-F5344CB8AC3E}">
        <p14:creationId xmlns:p14="http://schemas.microsoft.com/office/powerpoint/2010/main" val="2926901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55</a:t>
            </a:fld>
            <a:endParaRPr lang="en-US"/>
          </a:p>
        </p:txBody>
      </p:sp>
    </p:spTree>
    <p:extLst>
      <p:ext uri="{BB962C8B-B14F-4D97-AF65-F5344CB8AC3E}">
        <p14:creationId xmlns:p14="http://schemas.microsoft.com/office/powerpoint/2010/main" val="7853698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56</a:t>
            </a:fld>
            <a:endParaRPr lang="en-US"/>
          </a:p>
        </p:txBody>
      </p:sp>
    </p:spTree>
    <p:extLst>
      <p:ext uri="{BB962C8B-B14F-4D97-AF65-F5344CB8AC3E}">
        <p14:creationId xmlns:p14="http://schemas.microsoft.com/office/powerpoint/2010/main" val="4103862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57</a:t>
            </a:fld>
            <a:endParaRPr lang="en-US"/>
          </a:p>
        </p:txBody>
      </p:sp>
    </p:spTree>
    <p:extLst>
      <p:ext uri="{BB962C8B-B14F-4D97-AF65-F5344CB8AC3E}">
        <p14:creationId xmlns:p14="http://schemas.microsoft.com/office/powerpoint/2010/main" val="12081386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58</a:t>
            </a:fld>
            <a:endParaRPr lang="en-US"/>
          </a:p>
        </p:txBody>
      </p:sp>
    </p:spTree>
    <p:extLst>
      <p:ext uri="{BB962C8B-B14F-4D97-AF65-F5344CB8AC3E}">
        <p14:creationId xmlns:p14="http://schemas.microsoft.com/office/powerpoint/2010/main" val="2852825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60</a:t>
            </a:fld>
            <a:endParaRPr lang="en-US"/>
          </a:p>
        </p:txBody>
      </p:sp>
    </p:spTree>
    <p:extLst>
      <p:ext uri="{BB962C8B-B14F-4D97-AF65-F5344CB8AC3E}">
        <p14:creationId xmlns:p14="http://schemas.microsoft.com/office/powerpoint/2010/main" val="244825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61</a:t>
            </a:fld>
            <a:endParaRPr lang="en-US"/>
          </a:p>
        </p:txBody>
      </p:sp>
    </p:spTree>
    <p:extLst>
      <p:ext uri="{BB962C8B-B14F-4D97-AF65-F5344CB8AC3E}">
        <p14:creationId xmlns:p14="http://schemas.microsoft.com/office/powerpoint/2010/main" val="41071481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62</a:t>
            </a:fld>
            <a:endParaRPr lang="en-US"/>
          </a:p>
        </p:txBody>
      </p:sp>
    </p:spTree>
    <p:extLst>
      <p:ext uri="{BB962C8B-B14F-4D97-AF65-F5344CB8AC3E}">
        <p14:creationId xmlns:p14="http://schemas.microsoft.com/office/powerpoint/2010/main" val="1794798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a:t>
            </a:fld>
            <a:endParaRPr lang="en-US"/>
          </a:p>
        </p:txBody>
      </p:sp>
    </p:spTree>
    <p:extLst>
      <p:ext uri="{BB962C8B-B14F-4D97-AF65-F5344CB8AC3E}">
        <p14:creationId xmlns:p14="http://schemas.microsoft.com/office/powerpoint/2010/main" val="37606658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64</a:t>
            </a:fld>
            <a:endParaRPr lang="en-US"/>
          </a:p>
        </p:txBody>
      </p:sp>
    </p:spTree>
    <p:extLst>
      <p:ext uri="{BB962C8B-B14F-4D97-AF65-F5344CB8AC3E}">
        <p14:creationId xmlns:p14="http://schemas.microsoft.com/office/powerpoint/2010/main" val="41275672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65</a:t>
            </a:fld>
            <a:endParaRPr lang="en-US"/>
          </a:p>
        </p:txBody>
      </p:sp>
    </p:spTree>
    <p:extLst>
      <p:ext uri="{BB962C8B-B14F-4D97-AF65-F5344CB8AC3E}">
        <p14:creationId xmlns:p14="http://schemas.microsoft.com/office/powerpoint/2010/main" val="32646435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66</a:t>
            </a:fld>
            <a:endParaRPr lang="en-US"/>
          </a:p>
        </p:txBody>
      </p:sp>
    </p:spTree>
    <p:extLst>
      <p:ext uri="{BB962C8B-B14F-4D97-AF65-F5344CB8AC3E}">
        <p14:creationId xmlns:p14="http://schemas.microsoft.com/office/powerpoint/2010/main" val="2935486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67</a:t>
            </a:fld>
            <a:endParaRPr lang="en-US"/>
          </a:p>
        </p:txBody>
      </p:sp>
    </p:spTree>
    <p:extLst>
      <p:ext uri="{BB962C8B-B14F-4D97-AF65-F5344CB8AC3E}">
        <p14:creationId xmlns:p14="http://schemas.microsoft.com/office/powerpoint/2010/main" val="19997535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68</a:t>
            </a:fld>
            <a:endParaRPr lang="en-US"/>
          </a:p>
        </p:txBody>
      </p:sp>
    </p:spTree>
    <p:extLst>
      <p:ext uri="{BB962C8B-B14F-4D97-AF65-F5344CB8AC3E}">
        <p14:creationId xmlns:p14="http://schemas.microsoft.com/office/powerpoint/2010/main" val="1733959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69</a:t>
            </a:fld>
            <a:endParaRPr lang="en-US"/>
          </a:p>
        </p:txBody>
      </p:sp>
    </p:spTree>
    <p:extLst>
      <p:ext uri="{BB962C8B-B14F-4D97-AF65-F5344CB8AC3E}">
        <p14:creationId xmlns:p14="http://schemas.microsoft.com/office/powerpoint/2010/main" val="4096246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70</a:t>
            </a:fld>
            <a:endParaRPr lang="en-US"/>
          </a:p>
        </p:txBody>
      </p:sp>
    </p:spTree>
    <p:extLst>
      <p:ext uri="{BB962C8B-B14F-4D97-AF65-F5344CB8AC3E}">
        <p14:creationId xmlns:p14="http://schemas.microsoft.com/office/powerpoint/2010/main" val="1756082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71</a:t>
            </a:fld>
            <a:endParaRPr lang="en-US"/>
          </a:p>
        </p:txBody>
      </p:sp>
    </p:spTree>
    <p:extLst>
      <p:ext uri="{BB962C8B-B14F-4D97-AF65-F5344CB8AC3E}">
        <p14:creationId xmlns:p14="http://schemas.microsoft.com/office/powerpoint/2010/main" val="40687657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72</a:t>
            </a:fld>
            <a:endParaRPr lang="en-US"/>
          </a:p>
        </p:txBody>
      </p:sp>
    </p:spTree>
    <p:extLst>
      <p:ext uri="{BB962C8B-B14F-4D97-AF65-F5344CB8AC3E}">
        <p14:creationId xmlns:p14="http://schemas.microsoft.com/office/powerpoint/2010/main" val="29797534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73</a:t>
            </a:fld>
            <a:endParaRPr lang="en-US"/>
          </a:p>
        </p:txBody>
      </p:sp>
    </p:spTree>
    <p:extLst>
      <p:ext uri="{BB962C8B-B14F-4D97-AF65-F5344CB8AC3E}">
        <p14:creationId xmlns:p14="http://schemas.microsoft.com/office/powerpoint/2010/main" val="2080658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7</a:t>
            </a:fld>
            <a:endParaRPr lang="en-US"/>
          </a:p>
        </p:txBody>
      </p:sp>
    </p:spTree>
    <p:extLst>
      <p:ext uri="{BB962C8B-B14F-4D97-AF65-F5344CB8AC3E}">
        <p14:creationId xmlns:p14="http://schemas.microsoft.com/office/powerpoint/2010/main" val="2474757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74</a:t>
            </a:fld>
            <a:endParaRPr lang="en-US"/>
          </a:p>
        </p:txBody>
      </p:sp>
    </p:spTree>
    <p:extLst>
      <p:ext uri="{BB962C8B-B14F-4D97-AF65-F5344CB8AC3E}">
        <p14:creationId xmlns:p14="http://schemas.microsoft.com/office/powerpoint/2010/main" val="3855216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75</a:t>
            </a:fld>
            <a:endParaRPr lang="en-US"/>
          </a:p>
        </p:txBody>
      </p:sp>
    </p:spTree>
    <p:extLst>
      <p:ext uri="{BB962C8B-B14F-4D97-AF65-F5344CB8AC3E}">
        <p14:creationId xmlns:p14="http://schemas.microsoft.com/office/powerpoint/2010/main" val="18130626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76</a:t>
            </a:fld>
            <a:endParaRPr lang="en-US"/>
          </a:p>
        </p:txBody>
      </p:sp>
    </p:spTree>
    <p:extLst>
      <p:ext uri="{BB962C8B-B14F-4D97-AF65-F5344CB8AC3E}">
        <p14:creationId xmlns:p14="http://schemas.microsoft.com/office/powerpoint/2010/main" val="25599186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77</a:t>
            </a:fld>
            <a:endParaRPr lang="en-US"/>
          </a:p>
        </p:txBody>
      </p:sp>
    </p:spTree>
    <p:extLst>
      <p:ext uri="{BB962C8B-B14F-4D97-AF65-F5344CB8AC3E}">
        <p14:creationId xmlns:p14="http://schemas.microsoft.com/office/powerpoint/2010/main" val="30661736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78</a:t>
            </a:fld>
            <a:endParaRPr lang="en-US"/>
          </a:p>
        </p:txBody>
      </p:sp>
    </p:spTree>
    <p:extLst>
      <p:ext uri="{BB962C8B-B14F-4D97-AF65-F5344CB8AC3E}">
        <p14:creationId xmlns:p14="http://schemas.microsoft.com/office/powerpoint/2010/main" val="14802366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79</a:t>
            </a:fld>
            <a:endParaRPr lang="en-US"/>
          </a:p>
        </p:txBody>
      </p:sp>
    </p:spTree>
    <p:extLst>
      <p:ext uri="{BB962C8B-B14F-4D97-AF65-F5344CB8AC3E}">
        <p14:creationId xmlns:p14="http://schemas.microsoft.com/office/powerpoint/2010/main" val="11139684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80</a:t>
            </a:fld>
            <a:endParaRPr lang="en-US"/>
          </a:p>
        </p:txBody>
      </p:sp>
    </p:spTree>
    <p:extLst>
      <p:ext uri="{BB962C8B-B14F-4D97-AF65-F5344CB8AC3E}">
        <p14:creationId xmlns:p14="http://schemas.microsoft.com/office/powerpoint/2010/main" val="3029937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81</a:t>
            </a:fld>
            <a:endParaRPr lang="en-US"/>
          </a:p>
        </p:txBody>
      </p:sp>
    </p:spTree>
    <p:extLst>
      <p:ext uri="{BB962C8B-B14F-4D97-AF65-F5344CB8AC3E}">
        <p14:creationId xmlns:p14="http://schemas.microsoft.com/office/powerpoint/2010/main" val="223216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89837D-57E9-1646-A185-6A80887149D9}" type="slidenum">
              <a:rPr lang="en-US" smtClean="0"/>
              <a:t>8</a:t>
            </a:fld>
            <a:endParaRPr lang="en-US"/>
          </a:p>
        </p:txBody>
      </p:sp>
    </p:spTree>
    <p:extLst>
      <p:ext uri="{BB962C8B-B14F-4D97-AF65-F5344CB8AC3E}">
        <p14:creationId xmlns:p14="http://schemas.microsoft.com/office/powerpoint/2010/main" val="343026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9837D-57E9-1646-A185-6A80887149D9}" type="slidenum">
              <a:rPr lang="en-US" smtClean="0"/>
              <a:t>9</a:t>
            </a:fld>
            <a:endParaRPr lang="en-US"/>
          </a:p>
        </p:txBody>
      </p:sp>
    </p:spTree>
    <p:extLst>
      <p:ext uri="{BB962C8B-B14F-4D97-AF65-F5344CB8AC3E}">
        <p14:creationId xmlns:p14="http://schemas.microsoft.com/office/powerpoint/2010/main" val="1776511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EF1E-D928-08A3-282A-4B19B6C890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78CEDFA-1555-4F6F-8C69-B8169E3F32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108D94C-D1B1-D9B0-9092-5D137077B488}"/>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EDC4951E-0239-B5EF-DC5D-C6F424769D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F939C0-D895-9ECD-B739-52D5D3062E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817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C2566-4313-6CE7-80F0-FE77C566692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C0B62C-AEB8-A7BF-1947-2B3F7763A8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8907CC-0E8A-6455-A71C-A227F3E68EB6}"/>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8BAB5B95-E74A-4840-EBB1-7E4C54C1C3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311F12B-BF5A-9C82-D087-B31220FC86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216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BF963-8120-7EAC-6416-58549891EC5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C9D03E-59EF-30BA-545C-A0FFB07ED6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BE0CCD-1103-207E-EC2A-DBFB7C16B7CE}"/>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18B99531-F64B-86CC-68D7-902D0354EF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95A8CA-EB9C-46A9-89F0-E9909AEFC1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2525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54F89-586D-2F45-D55F-DC635F6701C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D712DA-1727-E10F-46EF-1116EB31B98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C9E1A59-B428-9408-DF7C-01C98A84C351}"/>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94FC1E86-CDD3-B2AD-A630-6EC888FBE1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CBA369-7CF6-C970-CCC7-0BD03F89AA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659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4E7F-EA01-D614-E507-1754F3DF1B3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DA94013-AF54-0C43-8D87-BA23E63E2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604ED0-B655-D100-240C-2EEBC50A61B4}"/>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CCD88AB5-94B1-200A-6102-067D4B5B9E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D848BC-AB5D-A44E-2CF7-5C7522C1E04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3598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5C2-6F2E-1F76-7DA0-4067B6EC1D1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560E6B-9BFE-6B33-DC15-36B78A1F8A8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B382F4C-84B3-AD60-3FFE-196BFF72FBF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DBFADE-D7F6-1507-549C-C0051C33F1CF}"/>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6" name="Footer Placeholder 5">
            <a:extLst>
              <a:ext uri="{FF2B5EF4-FFF2-40B4-BE49-F238E27FC236}">
                <a16:creationId xmlns:a16="http://schemas.microsoft.com/office/drawing/2014/main" id="{7316BAC5-18FE-ABD3-7A2D-105185A0A0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668BC5-23C1-EA35-AEB6-61E4A3A5C72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821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B0D7-C86C-C9AE-CC6C-74761E9ED2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DC6C644-42FE-5878-FC35-D034B9C191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644731-A9A0-F7E9-C23A-037C8BD96AE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FFD762C-B5C0-946F-BACE-134187B1B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8F92B12-8554-E3E4-4C14-00B1626734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B5DBF79-64DF-15A6-365C-07BBAEBE3F6A}"/>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8" name="Footer Placeholder 7">
            <a:extLst>
              <a:ext uri="{FF2B5EF4-FFF2-40B4-BE49-F238E27FC236}">
                <a16:creationId xmlns:a16="http://schemas.microsoft.com/office/drawing/2014/main" id="{38631A73-3B4F-6CFB-A012-495A0CAA1DC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BAD6AB-D4A6-BE8B-D769-202719BC4CD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654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5C9F-3187-16D9-932D-B549676F5A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3B9B17A-AE69-8378-E9F4-03015867E9F8}"/>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4" name="Footer Placeholder 3">
            <a:extLst>
              <a:ext uri="{FF2B5EF4-FFF2-40B4-BE49-F238E27FC236}">
                <a16:creationId xmlns:a16="http://schemas.microsoft.com/office/drawing/2014/main" id="{EDB94225-CEAC-EF49-CD53-7FA2A7A5AF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C42588-6C73-2B23-ED1E-95020944185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65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97700-B9BC-EA6A-2E8A-C423B17B6A70}"/>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3" name="Footer Placeholder 2">
            <a:extLst>
              <a:ext uri="{FF2B5EF4-FFF2-40B4-BE49-F238E27FC236}">
                <a16:creationId xmlns:a16="http://schemas.microsoft.com/office/drawing/2014/main" id="{EFCC1FE3-FA3C-B5AB-B83E-B41A2D1042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C8AA18-5C4E-E3FC-1366-3D023ED7E52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4706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E77-5D92-88CF-F1DB-32C735D771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66BA1BB-19FF-BB0B-4243-CE7C36F75E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7FF7B6-7457-C712-BADB-EA196DE987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21D16E-0837-8A98-3101-1E9A77C291A8}"/>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6" name="Footer Placeholder 5">
            <a:extLst>
              <a:ext uri="{FF2B5EF4-FFF2-40B4-BE49-F238E27FC236}">
                <a16:creationId xmlns:a16="http://schemas.microsoft.com/office/drawing/2014/main" id="{1A3FA282-7B1B-F4DD-2F4A-991EA79136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C2925-E39E-A167-C3DD-C63E5CE9EEA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9355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13981-9016-1BD6-8DB9-E3A3B58A37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C7803E-6C0E-119F-0084-5E6BA2BB4E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B2F846-914F-E6F7-EFD9-3B3B71967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0D006B-B82A-3168-DF16-BFD16648948B}"/>
              </a:ext>
            </a:extLst>
          </p:cNvPr>
          <p:cNvSpPr>
            <a:spLocks noGrp="1"/>
          </p:cNvSpPr>
          <p:nvPr>
            <p:ph type="dt" sz="half" idx="10"/>
          </p:nvPr>
        </p:nvSpPr>
        <p:spPr/>
        <p:txBody>
          <a:bodyPr/>
          <a:lstStyle/>
          <a:p>
            <a:fld id="{B61BEF0D-F0BB-DE4B-95CE-6DB70DBA9567}" type="datetimeFigureOut">
              <a:rPr lang="en-US" smtClean="0"/>
              <a:pPr/>
              <a:t>6/16/22</a:t>
            </a:fld>
            <a:endParaRPr lang="en-US" dirty="0"/>
          </a:p>
        </p:txBody>
      </p:sp>
      <p:sp>
        <p:nvSpPr>
          <p:cNvPr id="6" name="Footer Placeholder 5">
            <a:extLst>
              <a:ext uri="{FF2B5EF4-FFF2-40B4-BE49-F238E27FC236}">
                <a16:creationId xmlns:a16="http://schemas.microsoft.com/office/drawing/2014/main" id="{64958F58-D13D-77B3-D747-B405F267D6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F85F58D-9319-9933-9741-A79705600EC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8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23BD47-77C3-B85B-6E69-A67D97082D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914B218-B72A-CE78-9211-17B35FA5FF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278BB3-65EA-DB4C-353B-3CD89468C5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6/16/22</a:t>
            </a:fld>
            <a:endParaRPr lang="en-US" dirty="0"/>
          </a:p>
        </p:txBody>
      </p:sp>
      <p:sp>
        <p:nvSpPr>
          <p:cNvPr id="5" name="Footer Placeholder 4">
            <a:extLst>
              <a:ext uri="{FF2B5EF4-FFF2-40B4-BE49-F238E27FC236}">
                <a16:creationId xmlns:a16="http://schemas.microsoft.com/office/drawing/2014/main" id="{F75A399C-C8A2-65E1-E285-9CAE8505EA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732C7FD-5B3D-2714-92CE-7D85CF441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6408685"/>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vimeo.com/213640278"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youtu.be/H1pf1xTMUn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694B-7AF5-114B-9647-FFC27A41DA93}"/>
              </a:ext>
            </a:extLst>
          </p:cNvPr>
          <p:cNvSpPr>
            <a:spLocks noGrp="1"/>
          </p:cNvSpPr>
          <p:nvPr>
            <p:ph type="ctrTitle" idx="4294967295"/>
          </p:nvPr>
        </p:nvSpPr>
        <p:spPr>
          <a:xfrm>
            <a:off x="0" y="1063625"/>
            <a:ext cx="6034088" cy="4811713"/>
          </a:xfrm>
        </p:spPr>
        <p:txBody>
          <a:bodyPr vert="horz" lIns="91440" tIns="45720" rIns="91440" bIns="45720" rtlCol="0" anchor="ctr">
            <a:normAutofit/>
          </a:bodyPr>
          <a:lstStyle/>
          <a:p>
            <a:pPr algn="r">
              <a:lnSpc>
                <a:spcPct val="90000"/>
              </a:lnSpc>
            </a:pPr>
            <a:r>
              <a:rPr lang="en-US" sz="6600" b="0" i="0" kern="1200">
                <a:solidFill>
                  <a:schemeClr val="tx2"/>
                </a:solidFill>
                <a:latin typeface="+mj-lt"/>
                <a:ea typeface="+mj-ea"/>
                <a:cs typeface="+mj-cs"/>
              </a:rPr>
              <a:t>Module 1: </a:t>
            </a:r>
            <a:br>
              <a:rPr lang="en-US" sz="6600" b="0" i="0" kern="1200">
                <a:solidFill>
                  <a:schemeClr val="tx2"/>
                </a:solidFill>
                <a:latin typeface="+mj-lt"/>
                <a:ea typeface="+mj-ea"/>
                <a:cs typeface="+mj-cs"/>
              </a:rPr>
            </a:br>
            <a:r>
              <a:rPr lang="en-US" sz="6600" b="0" i="0" kern="1200">
                <a:solidFill>
                  <a:schemeClr val="tx2"/>
                </a:solidFill>
                <a:latin typeface="+mj-lt"/>
                <a:ea typeface="+mj-ea"/>
                <a:cs typeface="+mj-cs"/>
              </a:rPr>
              <a:t>Mindfulness-Based Interventions for Youth</a:t>
            </a:r>
          </a:p>
        </p:txBody>
      </p:sp>
      <p:sp>
        <p:nvSpPr>
          <p:cNvPr id="3" name="Subtitle 2">
            <a:extLst>
              <a:ext uri="{FF2B5EF4-FFF2-40B4-BE49-F238E27FC236}">
                <a16:creationId xmlns:a16="http://schemas.microsoft.com/office/drawing/2014/main" id="{225855E3-994D-2549-8184-B477942277DC}"/>
              </a:ext>
            </a:extLst>
          </p:cNvPr>
          <p:cNvSpPr>
            <a:spLocks noGrp="1"/>
          </p:cNvSpPr>
          <p:nvPr>
            <p:ph type="subTitle" idx="4294967295"/>
          </p:nvPr>
        </p:nvSpPr>
        <p:spPr>
          <a:xfrm>
            <a:off x="9599613" y="1063625"/>
            <a:ext cx="2592387" cy="4811713"/>
          </a:xfrm>
        </p:spPr>
        <p:txBody>
          <a:bodyPr vert="horz" lIns="91440" tIns="45720" rIns="91440" bIns="45720" rtlCol="0" anchor="ctr">
            <a:normAutofit/>
          </a:bodyPr>
          <a:lstStyle/>
          <a:p>
            <a:pPr marL="0" indent="0">
              <a:buNone/>
            </a:pPr>
            <a:r>
              <a:rPr lang="en-US" b="0" i="0" kern="1200" cap="all" dirty="0">
                <a:solidFill>
                  <a:schemeClr val="bg2">
                    <a:lumMod val="40000"/>
                    <a:lumOff val="60000"/>
                  </a:schemeClr>
                </a:solidFill>
                <a:latin typeface="+mj-lt"/>
                <a:ea typeface="+mj-ea"/>
                <a:cs typeface="+mj-cs"/>
              </a:rPr>
              <a:t>Facilitator: </a:t>
            </a:r>
          </a:p>
          <a:p>
            <a:pPr marL="0" indent="0">
              <a:buNone/>
            </a:pPr>
            <a:r>
              <a:rPr lang="en-US" b="0" i="0" kern="1200" cap="all" dirty="0">
                <a:solidFill>
                  <a:schemeClr val="bg2">
                    <a:lumMod val="40000"/>
                    <a:lumOff val="60000"/>
                  </a:schemeClr>
                </a:solidFill>
                <a:latin typeface="+mj-lt"/>
                <a:ea typeface="+mj-ea"/>
                <a:cs typeface="+mj-cs"/>
              </a:rPr>
              <a:t>Kati Simpson</a:t>
            </a:r>
          </a:p>
          <a:p>
            <a:pPr marL="0" indent="0">
              <a:buNone/>
            </a:pPr>
            <a:endParaRPr lang="en-US" b="0" i="0" kern="1200" cap="all" dirty="0">
              <a:solidFill>
                <a:schemeClr val="bg2">
                  <a:lumMod val="40000"/>
                  <a:lumOff val="60000"/>
                </a:schemeClr>
              </a:solidFill>
              <a:latin typeface="+mj-lt"/>
              <a:ea typeface="+mj-ea"/>
              <a:cs typeface="+mj-cs"/>
            </a:endParaRPr>
          </a:p>
        </p:txBody>
      </p:sp>
    </p:spTree>
    <p:extLst>
      <p:ext uri="{BB962C8B-B14F-4D97-AF65-F5344CB8AC3E}">
        <p14:creationId xmlns:p14="http://schemas.microsoft.com/office/powerpoint/2010/main" val="4107039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D9103-B458-164C-BBBC-9395DD827439}"/>
              </a:ext>
            </a:extLst>
          </p:cNvPr>
          <p:cNvSpPr txBox="1"/>
          <p:nvPr/>
        </p:nvSpPr>
        <p:spPr>
          <a:xfrm>
            <a:off x="5212080" y="1097280"/>
            <a:ext cx="6781800" cy="4459234"/>
          </a:xfrm>
          <a:prstGeom prst="rect">
            <a:avLst/>
          </a:prstGeom>
          <a:noFill/>
        </p:spPr>
        <p:txBody>
          <a:bodyPr wrap="square" rtlCol="0">
            <a:spAutoFit/>
          </a:bodyPr>
          <a:lstStyle/>
          <a:p>
            <a:pPr lvl="0">
              <a:lnSpc>
                <a:spcPct val="150000"/>
              </a:lnSpc>
            </a:pPr>
            <a:r>
              <a:rPr lang="en-US" sz="2400" dirty="0"/>
              <a:t>This quality involves non-judgment, curiosity, trusting, non-striving, kindness, compassion, acceptance, patience and letting go (Kabat-Zinn, 2010)</a:t>
            </a:r>
          </a:p>
          <a:p>
            <a:pPr lvl="0">
              <a:lnSpc>
                <a:spcPct val="150000"/>
              </a:lnSpc>
            </a:pPr>
            <a:endParaRPr lang="en-US" sz="2400" dirty="0"/>
          </a:p>
          <a:p>
            <a:pPr lvl="0">
              <a:lnSpc>
                <a:spcPct val="150000"/>
              </a:lnSpc>
            </a:pPr>
            <a:r>
              <a:rPr lang="en-US" sz="2400" dirty="0"/>
              <a:t>…an attitude of openness and receptivity to whatever arises,  as a “quality of attention which notices without choosing, without preference” (Goldstein &amp; Kornfield, 1987, p.19).</a:t>
            </a:r>
          </a:p>
        </p:txBody>
      </p:sp>
      <p:sp>
        <p:nvSpPr>
          <p:cNvPr id="3" name="TextBox 2">
            <a:extLst>
              <a:ext uri="{FF2B5EF4-FFF2-40B4-BE49-F238E27FC236}">
                <a16:creationId xmlns:a16="http://schemas.microsoft.com/office/drawing/2014/main" id="{0CEA18A9-3D12-B34F-9FC8-C7DBAC0F109B}"/>
              </a:ext>
            </a:extLst>
          </p:cNvPr>
          <p:cNvSpPr txBox="1"/>
          <p:nvPr/>
        </p:nvSpPr>
        <p:spPr>
          <a:xfrm>
            <a:off x="960120" y="1874520"/>
            <a:ext cx="3794760" cy="3698833"/>
          </a:xfrm>
          <a:prstGeom prst="rect">
            <a:avLst/>
          </a:prstGeom>
          <a:noFill/>
        </p:spPr>
        <p:txBody>
          <a:bodyPr wrap="square" rtlCol="0">
            <a:spAutoFit/>
          </a:bodyPr>
          <a:lstStyle/>
          <a:p>
            <a:pPr>
              <a:lnSpc>
                <a:spcPct val="150000"/>
              </a:lnSpc>
            </a:pPr>
            <a:r>
              <a:rPr lang="en-US" sz="3200" dirty="0"/>
              <a:t>Attitude relates to the quality of how one is attending to phenomena. </a:t>
            </a:r>
          </a:p>
          <a:p>
            <a:pPr>
              <a:lnSpc>
                <a:spcPct val="150000"/>
              </a:lnSpc>
            </a:pPr>
            <a:endParaRPr lang="en-US" sz="3200" dirty="0"/>
          </a:p>
        </p:txBody>
      </p:sp>
      <p:sp>
        <p:nvSpPr>
          <p:cNvPr id="6" name="TextBox 5">
            <a:extLst>
              <a:ext uri="{FF2B5EF4-FFF2-40B4-BE49-F238E27FC236}">
                <a16:creationId xmlns:a16="http://schemas.microsoft.com/office/drawing/2014/main" id="{9D60E843-5503-4846-8663-114C2E76ABC3}"/>
              </a:ext>
            </a:extLst>
          </p:cNvPr>
          <p:cNvSpPr txBox="1"/>
          <p:nvPr/>
        </p:nvSpPr>
        <p:spPr>
          <a:xfrm>
            <a:off x="304800" y="143173"/>
            <a:ext cx="7818120" cy="954107"/>
          </a:xfrm>
          <a:prstGeom prst="rect">
            <a:avLst/>
          </a:prstGeom>
          <a:noFill/>
        </p:spPr>
        <p:txBody>
          <a:bodyPr wrap="square" rtlCol="0">
            <a:spAutoFit/>
          </a:bodyPr>
          <a:lstStyle/>
          <a:p>
            <a:r>
              <a:rPr lang="en-US" sz="2800" dirty="0"/>
              <a:t>And Attitude or Compassionate Acceptance</a:t>
            </a:r>
          </a:p>
          <a:p>
            <a:endParaRPr lang="en-US" sz="2800" dirty="0"/>
          </a:p>
        </p:txBody>
      </p:sp>
    </p:spTree>
    <p:extLst>
      <p:ext uri="{BB962C8B-B14F-4D97-AF65-F5344CB8AC3E}">
        <p14:creationId xmlns:p14="http://schemas.microsoft.com/office/powerpoint/2010/main" val="320734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2C9CB-5192-8C46-91A5-028F63ABE0EF}"/>
              </a:ext>
            </a:extLst>
          </p:cNvPr>
          <p:cNvSpPr>
            <a:spLocks noGrp="1"/>
          </p:cNvSpPr>
          <p:nvPr>
            <p:ph type="title"/>
          </p:nvPr>
        </p:nvSpPr>
        <p:spPr/>
        <p:txBody>
          <a:bodyPr>
            <a:normAutofit fontScale="90000"/>
          </a:bodyPr>
          <a:lstStyle/>
          <a:p>
            <a:br>
              <a:rPr lang="en-US" dirty="0"/>
            </a:br>
            <a:br>
              <a:rPr lang="en-US" sz="3100" dirty="0"/>
            </a:br>
            <a:br>
              <a:rPr lang="en-US" dirty="0"/>
            </a:br>
            <a:endParaRPr lang="en-US" dirty="0"/>
          </a:p>
        </p:txBody>
      </p:sp>
      <p:pic>
        <p:nvPicPr>
          <p:cNvPr id="4" name="Picture 3">
            <a:extLst>
              <a:ext uri="{FF2B5EF4-FFF2-40B4-BE49-F238E27FC236}">
                <a16:creationId xmlns:a16="http://schemas.microsoft.com/office/drawing/2014/main" id="{31B67650-B359-554B-8199-7696586A9A51}"/>
              </a:ext>
            </a:extLst>
          </p:cNvPr>
          <p:cNvPicPr>
            <a:picLocks noChangeAspect="1"/>
          </p:cNvPicPr>
          <p:nvPr/>
        </p:nvPicPr>
        <p:blipFill>
          <a:blip r:embed="rId3"/>
          <a:stretch>
            <a:fillRect/>
          </a:stretch>
        </p:blipFill>
        <p:spPr>
          <a:xfrm>
            <a:off x="0" y="0"/>
            <a:ext cx="12284598" cy="7087418"/>
          </a:xfrm>
          <a:prstGeom prst="rect">
            <a:avLst/>
          </a:prstGeom>
        </p:spPr>
      </p:pic>
      <p:sp>
        <p:nvSpPr>
          <p:cNvPr id="5" name="TextBox 4">
            <a:extLst>
              <a:ext uri="{FF2B5EF4-FFF2-40B4-BE49-F238E27FC236}">
                <a16:creationId xmlns:a16="http://schemas.microsoft.com/office/drawing/2014/main" id="{5ACACB9F-0E32-8B40-B698-DEE45BAF5915}"/>
              </a:ext>
            </a:extLst>
          </p:cNvPr>
          <p:cNvSpPr txBox="1"/>
          <p:nvPr/>
        </p:nvSpPr>
        <p:spPr>
          <a:xfrm>
            <a:off x="3162295" y="3543709"/>
            <a:ext cx="7772943" cy="954107"/>
          </a:xfrm>
          <a:prstGeom prst="rect">
            <a:avLst/>
          </a:prstGeom>
          <a:noFill/>
        </p:spPr>
        <p:txBody>
          <a:bodyPr wrap="square" rtlCol="0">
            <a:spAutoFit/>
          </a:bodyPr>
          <a:lstStyle/>
          <a:p>
            <a:r>
              <a:rPr lang="en-US" sz="2800" dirty="0"/>
              <a:t>Warm, friendly, compassionate light</a:t>
            </a:r>
          </a:p>
          <a:p>
            <a:endParaRPr lang="en-US" sz="2800" dirty="0"/>
          </a:p>
        </p:txBody>
      </p:sp>
    </p:spTree>
    <p:extLst>
      <p:ext uri="{BB962C8B-B14F-4D97-AF65-F5344CB8AC3E}">
        <p14:creationId xmlns:p14="http://schemas.microsoft.com/office/powerpoint/2010/main" val="3798317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112102-2411-3940-9776-5DD0ED9AF71C}"/>
              </a:ext>
            </a:extLst>
          </p:cNvPr>
          <p:cNvSpPr txBox="1"/>
          <p:nvPr/>
        </p:nvSpPr>
        <p:spPr>
          <a:xfrm>
            <a:off x="0" y="2"/>
            <a:ext cx="12192000" cy="6432530"/>
          </a:xfrm>
          <a:prstGeom prst="rect">
            <a:avLst/>
          </a:prstGeom>
          <a:noFill/>
        </p:spPr>
        <p:txBody>
          <a:bodyPr wrap="square" rtlCol="0">
            <a:spAutoFit/>
          </a:bodyPr>
          <a:lstStyle/>
          <a:p>
            <a:endParaRPr lang="en-US" sz="2000" b="1" dirty="0"/>
          </a:p>
          <a:p>
            <a:r>
              <a:rPr lang="en-US" sz="2000" b="1" dirty="0"/>
              <a:t>A Compassionate Heart </a:t>
            </a:r>
          </a:p>
          <a:p>
            <a:endParaRPr lang="en-US" sz="2000" b="1" dirty="0"/>
          </a:p>
          <a:p>
            <a:r>
              <a:rPr lang="en-IE" sz="2000" dirty="0"/>
              <a:t>First, to have compassion for others you must notice that they are suffering</a:t>
            </a:r>
          </a:p>
          <a:p>
            <a:endParaRPr lang="en-IE" sz="2000" dirty="0"/>
          </a:p>
          <a:p>
            <a:r>
              <a:rPr lang="en-IE" sz="2000" dirty="0"/>
              <a:t>Second, compassion involves feeling moved by others’ suffering so that your heart responds to their pain (the word compassion literally means to “feel with”). </a:t>
            </a:r>
          </a:p>
          <a:p>
            <a:endParaRPr lang="en-IE" sz="2000" dirty="0"/>
          </a:p>
          <a:p>
            <a:r>
              <a:rPr lang="en-IE" sz="2000" dirty="0"/>
              <a:t>Having compassion also means that you offer understanding and kindness to others when they fail or make mistakes, rather than judging them harshly. </a:t>
            </a:r>
          </a:p>
          <a:p>
            <a:endParaRPr lang="en-IE" sz="2000" dirty="0"/>
          </a:p>
          <a:p>
            <a:r>
              <a:rPr lang="en-IE" sz="2000" dirty="0"/>
              <a:t>Finally, when you feel compassion for another (rather than mere pity), it means that you realize that suffering, failure, and imperfection is part of the shared human experience. </a:t>
            </a:r>
          </a:p>
          <a:p>
            <a:endParaRPr lang="en-IE" sz="2000" dirty="0"/>
          </a:p>
          <a:p>
            <a:r>
              <a:rPr lang="en-IE" sz="2400" b="1" dirty="0"/>
              <a:t>“Self-compassion involves acting the same way towards yourself when you are having a difficult time, fail, or notice something you don’t like about yourself. Instead of just ignoring your pain with a “stiff upper lip” (Kristin Neff)</a:t>
            </a:r>
          </a:p>
          <a:p>
            <a:endParaRPr lang="en-IE" sz="2400" b="1" dirty="0"/>
          </a:p>
          <a:p>
            <a:endParaRPr lang="en-IE" dirty="0"/>
          </a:p>
          <a:p>
            <a:endParaRPr lang="en-US" dirty="0"/>
          </a:p>
        </p:txBody>
      </p:sp>
    </p:spTree>
    <p:extLst>
      <p:ext uri="{BB962C8B-B14F-4D97-AF65-F5344CB8AC3E}">
        <p14:creationId xmlns:p14="http://schemas.microsoft.com/office/powerpoint/2010/main" val="194788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TEP INSIDE THE CIRCLE Documentary Addresses Adverse Childhood Experiences">
            <a:extLst>
              <a:ext uri="{FF2B5EF4-FFF2-40B4-BE49-F238E27FC236}">
                <a16:creationId xmlns:a16="http://schemas.microsoft.com/office/drawing/2014/main" id="{CDAC5FFA-A9A7-E4DF-DB8E-FE2306BD4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6D6534-18FE-0F1F-7459-31D907110BEF}"/>
              </a:ext>
            </a:extLst>
          </p:cNvPr>
          <p:cNvSpPr txBox="1"/>
          <p:nvPr/>
        </p:nvSpPr>
        <p:spPr>
          <a:xfrm>
            <a:off x="0" y="6202680"/>
            <a:ext cx="7056120" cy="369332"/>
          </a:xfrm>
          <a:prstGeom prst="rect">
            <a:avLst/>
          </a:prstGeom>
          <a:noFill/>
        </p:spPr>
        <p:txBody>
          <a:bodyPr wrap="square" rtlCol="0">
            <a:spAutoFit/>
          </a:bodyPr>
          <a:lstStyle/>
          <a:p>
            <a:pPr lvl="0" defTabSz="914400">
              <a:defRPr/>
            </a:pPr>
            <a:r>
              <a:rPr lang="en-US" dirty="0"/>
              <a:t>https://</a:t>
            </a:r>
            <a:r>
              <a:rPr lang="en-US" dirty="0" err="1"/>
              <a:t>www.youtube.com</a:t>
            </a:r>
            <a:r>
              <a:rPr lang="en-US" dirty="0"/>
              <a:t>/</a:t>
            </a:r>
            <a:r>
              <a:rPr lang="en-US" dirty="0" err="1"/>
              <a:t>watch?v</a:t>
            </a:r>
            <a:r>
              <a:rPr lang="en-US" dirty="0"/>
              <a:t>=</a:t>
            </a:r>
            <a:r>
              <a:rPr lang="en-US" dirty="0" err="1"/>
              <a:t>FVxjuTkWQiE</a:t>
            </a:r>
            <a:endParaRPr lang="en-US" dirty="0"/>
          </a:p>
        </p:txBody>
      </p:sp>
      <p:sp>
        <p:nvSpPr>
          <p:cNvPr id="9" name="TextBox 8">
            <a:extLst>
              <a:ext uri="{FF2B5EF4-FFF2-40B4-BE49-F238E27FC236}">
                <a16:creationId xmlns:a16="http://schemas.microsoft.com/office/drawing/2014/main" id="{8322E7C9-1EEC-89A5-64E0-E19511626928}"/>
              </a:ext>
            </a:extLst>
          </p:cNvPr>
          <p:cNvSpPr txBox="1"/>
          <p:nvPr/>
        </p:nvSpPr>
        <p:spPr>
          <a:xfrm>
            <a:off x="7162800" y="6202680"/>
            <a:ext cx="4511040" cy="369332"/>
          </a:xfrm>
          <a:prstGeom prst="rect">
            <a:avLst/>
          </a:prstGeom>
          <a:noFill/>
        </p:spPr>
        <p:txBody>
          <a:bodyPr wrap="square" rtlCol="0">
            <a:spAutoFit/>
          </a:bodyPr>
          <a:lstStyle/>
          <a:p>
            <a:r>
              <a:rPr lang="en-US" dirty="0"/>
              <a:t>Step Inside the Circle</a:t>
            </a:r>
          </a:p>
        </p:txBody>
      </p:sp>
    </p:spTree>
    <p:extLst>
      <p:ext uri="{BB962C8B-B14F-4D97-AF65-F5344CB8AC3E}">
        <p14:creationId xmlns:p14="http://schemas.microsoft.com/office/powerpoint/2010/main" val="1345743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5DCD81-EAFB-7364-EA94-5B6562ED4C3B}"/>
              </a:ext>
            </a:extLst>
          </p:cNvPr>
          <p:cNvSpPr txBox="1"/>
          <p:nvPr/>
        </p:nvSpPr>
        <p:spPr>
          <a:xfrm>
            <a:off x="0" y="0"/>
            <a:ext cx="12192000" cy="6186309"/>
          </a:xfrm>
          <a:prstGeom prst="rect">
            <a:avLst/>
          </a:prstGeom>
          <a:noFill/>
        </p:spPr>
        <p:txBody>
          <a:bodyPr wrap="square" rtlCol="0">
            <a:spAutoFit/>
          </a:bodyPr>
          <a:lstStyle/>
          <a:p>
            <a:r>
              <a:rPr lang="en-US" dirty="0"/>
              <a:t>The way they achieve bringing inmates to feel compassionate towards themselves is by explaining the impact childhood trauma has on them. </a:t>
            </a:r>
          </a:p>
          <a:p>
            <a:endParaRPr lang="en-US" dirty="0"/>
          </a:p>
          <a:p>
            <a:r>
              <a:rPr lang="en-US" dirty="0"/>
              <a:t>Asking them to fill out the ACE questionnaire is one of the ways they bring the inmates to recognize that they have been traumatized as children and that they have been suffering with unrecognized symptoms of childhood trauma all their lives. Compassion for self and other work was also delivered.</a:t>
            </a:r>
          </a:p>
          <a:p>
            <a:endParaRPr lang="en-US" dirty="0"/>
          </a:p>
          <a:p>
            <a:r>
              <a:rPr lang="en-US" dirty="0"/>
              <a:t>Compassion= understanding suffering and aiming to alleviate it. Not passive understanding.</a:t>
            </a:r>
          </a:p>
          <a:p>
            <a:endParaRPr lang="en-US" dirty="0"/>
          </a:p>
          <a:p>
            <a:r>
              <a:rPr lang="en-US" dirty="0"/>
              <a:t>Self-compassion= understanding our suffering and aiming at alleviating it. You can't alleviate what you don’t recognize. Mindfulness is a way to support you. Because you are becoming more aware of your inner and outer experiences and is better able to observe your own mind. It gives you the opportunity to choose if this is the path you want to take or not rather than acting on impulse. </a:t>
            </a:r>
          </a:p>
          <a:p>
            <a:endParaRPr lang="en-US" dirty="0"/>
          </a:p>
          <a:p>
            <a:r>
              <a:rPr lang="en-US" dirty="0"/>
              <a:t>ACE’s questionnaire: https://</a:t>
            </a:r>
            <a:r>
              <a:rPr lang="en-US" dirty="0" err="1"/>
              <a:t>www.npr.org</a:t>
            </a:r>
            <a:r>
              <a:rPr lang="en-US" dirty="0"/>
              <a:t>/sections/health-shots/2015/03/02/387007941/</a:t>
            </a:r>
            <a:r>
              <a:rPr lang="en-US" dirty="0" err="1"/>
              <a:t>take-the-ace-quiz-and-learn-what-it-does-and-doesnt-mean?t</a:t>
            </a:r>
            <a:r>
              <a:rPr lang="en-US" dirty="0"/>
              <a:t>=1655460234442</a:t>
            </a:r>
          </a:p>
          <a:p>
            <a:endParaRPr lang="en-US" dirty="0"/>
          </a:p>
          <a:p>
            <a:r>
              <a:rPr lang="en-US" dirty="0"/>
              <a:t>More on ACEs= https://</a:t>
            </a:r>
            <a:r>
              <a:rPr lang="en-US" dirty="0" err="1"/>
              <a:t>www.ted.com</a:t>
            </a:r>
            <a:r>
              <a:rPr lang="en-US" dirty="0"/>
              <a:t>/talks/nadine_burke_harris_how_childhood_trauma_affects_health_across_a_lifetime?language=</a:t>
            </a:r>
            <a:r>
              <a:rPr lang="en-US" dirty="0" err="1"/>
              <a:t>en</a:t>
            </a:r>
            <a:endParaRPr lang="en-US" dirty="0"/>
          </a:p>
          <a:p>
            <a:endParaRPr lang="en-US" dirty="0"/>
          </a:p>
          <a:p>
            <a:endParaRPr lang="en-US" dirty="0"/>
          </a:p>
        </p:txBody>
      </p:sp>
    </p:spTree>
    <p:extLst>
      <p:ext uri="{BB962C8B-B14F-4D97-AF65-F5344CB8AC3E}">
        <p14:creationId xmlns:p14="http://schemas.microsoft.com/office/powerpoint/2010/main" val="2306879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FB8581-299C-7940-81AF-FB760BF16AE3}"/>
              </a:ext>
            </a:extLst>
          </p:cNvPr>
          <p:cNvSpPr txBox="1"/>
          <p:nvPr/>
        </p:nvSpPr>
        <p:spPr>
          <a:xfrm>
            <a:off x="1" y="2"/>
            <a:ext cx="12192000" cy="729430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a:t>3 Phases and phrases</a:t>
            </a:r>
          </a:p>
          <a:p>
            <a:endParaRPr lang="en-US"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r>
              <a:rPr lang="en-IE" dirty="0"/>
              <a:t>Now, put your hands over your heart, feel the warmth of your hands and the gentle touch of your hands on your chest. Or adopt the soothing touch you discovered felt right for you.</a:t>
            </a:r>
          </a:p>
          <a:p>
            <a:r>
              <a:rPr lang="en-IE" dirty="0"/>
              <a:t>Say to yourself:</a:t>
            </a:r>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IE" dirty="0"/>
          </a:p>
          <a:p>
            <a:endParaRPr lang="en-US" dirty="0"/>
          </a:p>
        </p:txBody>
      </p:sp>
      <p:sp>
        <p:nvSpPr>
          <p:cNvPr id="3" name="Process 2">
            <a:extLst>
              <a:ext uri="{FF2B5EF4-FFF2-40B4-BE49-F238E27FC236}">
                <a16:creationId xmlns:a16="http://schemas.microsoft.com/office/drawing/2014/main" id="{44ABFF7A-B7C9-414C-A42A-CB2B7DA138B4}"/>
              </a:ext>
            </a:extLst>
          </p:cNvPr>
          <p:cNvSpPr/>
          <p:nvPr/>
        </p:nvSpPr>
        <p:spPr>
          <a:xfrm>
            <a:off x="5995981" y="494779"/>
            <a:ext cx="5356963" cy="21970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E" b="1" dirty="0"/>
              <a:t>2. “Suffering is a part of life”</a:t>
            </a:r>
            <a:endParaRPr lang="en-IE" dirty="0"/>
          </a:p>
          <a:p>
            <a:pPr algn="ctr"/>
            <a:r>
              <a:rPr lang="en-IE" dirty="0"/>
              <a:t>That’s common humanity. </a:t>
            </a:r>
          </a:p>
          <a:p>
            <a:pPr algn="ctr"/>
            <a:r>
              <a:rPr lang="en-IE" dirty="0"/>
              <a:t>Other options:</a:t>
            </a:r>
          </a:p>
          <a:p>
            <a:pPr algn="ctr"/>
            <a:r>
              <a:rPr lang="en-IE" dirty="0"/>
              <a:t>“Other people feel this way”</a:t>
            </a:r>
          </a:p>
          <a:p>
            <a:pPr algn="ctr"/>
            <a:r>
              <a:rPr lang="en-IE" dirty="0"/>
              <a:t>“I’m not alone”</a:t>
            </a:r>
          </a:p>
          <a:p>
            <a:pPr algn="ctr"/>
            <a:r>
              <a:rPr lang="en-IE" dirty="0"/>
              <a:t>“We all struggle in our lives”</a:t>
            </a:r>
          </a:p>
        </p:txBody>
      </p:sp>
      <p:sp>
        <p:nvSpPr>
          <p:cNvPr id="5" name="Process 4">
            <a:extLst>
              <a:ext uri="{FF2B5EF4-FFF2-40B4-BE49-F238E27FC236}">
                <a16:creationId xmlns:a16="http://schemas.microsoft.com/office/drawing/2014/main" id="{33E39CB0-C538-9D40-9566-D7D5592982D0}"/>
              </a:ext>
            </a:extLst>
          </p:cNvPr>
          <p:cNvSpPr/>
          <p:nvPr/>
        </p:nvSpPr>
        <p:spPr>
          <a:xfrm>
            <a:off x="739035" y="494779"/>
            <a:ext cx="4798736" cy="2197050"/>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E" b="1" dirty="0"/>
              <a:t>1. “This is a moment of suffering”</a:t>
            </a:r>
            <a:endParaRPr lang="en-IE" dirty="0"/>
          </a:p>
          <a:p>
            <a:pPr algn="ctr"/>
            <a:r>
              <a:rPr lang="en-IE" dirty="0"/>
              <a:t>That’s mindfulness. Other options:</a:t>
            </a:r>
          </a:p>
          <a:p>
            <a:pPr algn="ctr"/>
            <a:r>
              <a:rPr lang="en-IE" dirty="0"/>
              <a:t>“This hurts”</a:t>
            </a:r>
          </a:p>
          <a:p>
            <a:pPr algn="ctr"/>
            <a:r>
              <a:rPr lang="en-IE" dirty="0"/>
              <a:t>“Ouch”</a:t>
            </a:r>
          </a:p>
          <a:p>
            <a:pPr algn="ctr"/>
            <a:r>
              <a:rPr lang="en-IE" dirty="0"/>
              <a:t>“This is stress”</a:t>
            </a:r>
          </a:p>
        </p:txBody>
      </p:sp>
      <p:sp>
        <p:nvSpPr>
          <p:cNvPr id="6" name="Process 5">
            <a:extLst>
              <a:ext uri="{FF2B5EF4-FFF2-40B4-BE49-F238E27FC236}">
                <a16:creationId xmlns:a16="http://schemas.microsoft.com/office/drawing/2014/main" id="{125EA05D-1314-9546-9F70-9A44BFF96D90}"/>
              </a:ext>
            </a:extLst>
          </p:cNvPr>
          <p:cNvSpPr/>
          <p:nvPr/>
        </p:nvSpPr>
        <p:spPr>
          <a:xfrm>
            <a:off x="1653625" y="3946968"/>
            <a:ext cx="8684713" cy="2708476"/>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E" b="1" dirty="0"/>
              <a:t>3. “May I be kind to myself”</a:t>
            </a:r>
          </a:p>
          <a:p>
            <a:pPr algn="ctr"/>
            <a:r>
              <a:rPr lang="en-IE" dirty="0"/>
              <a:t>That’s action! Trying to alleviate suffering!</a:t>
            </a:r>
          </a:p>
          <a:p>
            <a:pPr algn="ctr"/>
            <a:r>
              <a:rPr lang="en-IE" dirty="0"/>
              <a:t>You can also ask yourself, “What do I need to hear right now to express kindness to myself?” </a:t>
            </a:r>
          </a:p>
          <a:p>
            <a:pPr algn="ctr"/>
            <a:r>
              <a:rPr lang="en-IE" dirty="0"/>
              <a:t>Is there a phrase that speaks to you in your particular situation, such as:</a:t>
            </a:r>
          </a:p>
          <a:p>
            <a:pPr algn="ctr"/>
            <a:r>
              <a:rPr lang="en-IE" i="1" dirty="0"/>
              <a:t>May I give myself the compassion that I need</a:t>
            </a:r>
            <a:endParaRPr lang="en-IE" dirty="0"/>
          </a:p>
          <a:p>
            <a:pPr algn="ctr"/>
            <a:r>
              <a:rPr lang="en-IE" i="1" dirty="0"/>
              <a:t>May I learn to accept myself as I am</a:t>
            </a:r>
            <a:endParaRPr lang="en-IE" dirty="0"/>
          </a:p>
          <a:p>
            <a:pPr algn="ctr"/>
            <a:r>
              <a:rPr lang="en-IE" i="1" dirty="0"/>
              <a:t>May I forgive myself</a:t>
            </a:r>
            <a:endParaRPr lang="en-IE" dirty="0"/>
          </a:p>
          <a:p>
            <a:pPr algn="ctr"/>
            <a:r>
              <a:rPr lang="en-IE" i="1" dirty="0"/>
              <a:t>May I be strong.</a:t>
            </a:r>
            <a:endParaRPr lang="en-IE" dirty="0"/>
          </a:p>
          <a:p>
            <a:pPr algn="ctr"/>
            <a:r>
              <a:rPr lang="en-IE" i="1" dirty="0"/>
              <a:t>May I be patient</a:t>
            </a:r>
            <a:endParaRPr lang="en-IE" dirty="0"/>
          </a:p>
        </p:txBody>
      </p:sp>
    </p:spTree>
    <p:extLst>
      <p:ext uri="{BB962C8B-B14F-4D97-AF65-F5344CB8AC3E}">
        <p14:creationId xmlns:p14="http://schemas.microsoft.com/office/powerpoint/2010/main" val="693834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B64801F-4B61-1346-9818-52E35E19CFE4}"/>
              </a:ext>
            </a:extLst>
          </p:cNvPr>
          <p:cNvSpPr txBox="1"/>
          <p:nvPr/>
        </p:nvSpPr>
        <p:spPr>
          <a:xfrm>
            <a:off x="1532965" y="927848"/>
            <a:ext cx="3455894" cy="59301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100" b="1" dirty="0">
                <a:latin typeface="+mj-lt"/>
                <a:ea typeface="+mj-ea"/>
                <a:cs typeface="+mj-cs"/>
              </a:rPr>
              <a:t>Fundamental Components of Mindfulness – Operational Mechanism</a:t>
            </a:r>
          </a:p>
          <a:p>
            <a:pPr>
              <a:lnSpc>
                <a:spcPct val="90000"/>
              </a:lnSpc>
              <a:spcBef>
                <a:spcPct val="0"/>
              </a:spcBef>
              <a:spcAft>
                <a:spcPts val="600"/>
              </a:spcAft>
            </a:pPr>
            <a:r>
              <a:rPr lang="en-US" sz="3100" b="1" dirty="0">
                <a:latin typeface="+mj-lt"/>
                <a:ea typeface="+mj-ea"/>
                <a:cs typeface="+mj-cs"/>
              </a:rPr>
              <a:t>Shapiro et al. (2006)</a:t>
            </a:r>
          </a:p>
          <a:p>
            <a:pPr>
              <a:lnSpc>
                <a:spcPct val="90000"/>
              </a:lnSpc>
              <a:spcBef>
                <a:spcPct val="0"/>
              </a:spcBef>
              <a:spcAft>
                <a:spcPts val="600"/>
              </a:spcAft>
            </a:pPr>
            <a:endParaRPr lang="en-US" sz="3100" dirty="0">
              <a:latin typeface="+mj-lt"/>
              <a:ea typeface="+mj-ea"/>
              <a:cs typeface="+mj-cs"/>
            </a:endParaRPr>
          </a:p>
          <a:p>
            <a:pPr>
              <a:lnSpc>
                <a:spcPct val="90000"/>
              </a:lnSpc>
              <a:spcBef>
                <a:spcPct val="0"/>
              </a:spcBef>
              <a:spcAft>
                <a:spcPts val="600"/>
              </a:spcAft>
            </a:pPr>
            <a:endParaRPr lang="en-US" sz="3100" dirty="0">
              <a:latin typeface="+mj-lt"/>
              <a:ea typeface="+mj-ea"/>
              <a:cs typeface="+mj-cs"/>
            </a:endParaRPr>
          </a:p>
          <a:p>
            <a:pPr>
              <a:lnSpc>
                <a:spcPct val="90000"/>
              </a:lnSpc>
              <a:spcBef>
                <a:spcPct val="0"/>
              </a:spcBef>
              <a:spcAft>
                <a:spcPts val="600"/>
              </a:spcAft>
            </a:pPr>
            <a:endParaRPr lang="en-US" sz="3100" dirty="0">
              <a:latin typeface="+mj-lt"/>
              <a:ea typeface="+mj-ea"/>
              <a:cs typeface="+mj-cs"/>
            </a:endParaRPr>
          </a:p>
        </p:txBody>
      </p:sp>
      <p:pic>
        <p:nvPicPr>
          <p:cNvPr id="38" name="Picture 37">
            <a:extLst>
              <a:ext uri="{FF2B5EF4-FFF2-40B4-BE49-F238E27FC236}">
                <a16:creationId xmlns:a16="http://schemas.microsoft.com/office/drawing/2014/main" id="{2FB12241-DC0C-444C-997E-5DE5EF6C9652}"/>
              </a:ext>
            </a:extLst>
          </p:cNvPr>
          <p:cNvPicPr>
            <a:picLocks noChangeAspect="1"/>
          </p:cNvPicPr>
          <p:nvPr/>
        </p:nvPicPr>
        <p:blipFill>
          <a:blip r:embed="rId3"/>
          <a:stretch>
            <a:fillRect/>
          </a:stretch>
        </p:blipFill>
        <p:spPr>
          <a:xfrm>
            <a:off x="5587994" y="1958842"/>
            <a:ext cx="5640502" cy="2947617"/>
          </a:xfrm>
          <a:prstGeom prst="rect">
            <a:avLst/>
          </a:prstGeom>
        </p:spPr>
      </p:pic>
    </p:spTree>
    <p:extLst>
      <p:ext uri="{BB962C8B-B14F-4D97-AF65-F5344CB8AC3E}">
        <p14:creationId xmlns:p14="http://schemas.microsoft.com/office/powerpoint/2010/main" val="59438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C0744F9-396E-3947-93FA-BE1F01ED07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8717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2C40C4F1-10F3-4FEA-8B97-3F7154B43E92}"/>
              </a:ext>
            </a:extLst>
          </p:cNvPr>
          <p:cNvGraphicFramePr/>
          <p:nvPr>
            <p:extLst>
              <p:ext uri="{D42A27DB-BD31-4B8C-83A1-F6EECF244321}">
                <p14:modId xmlns:p14="http://schemas.microsoft.com/office/powerpoint/2010/main" val="611072087"/>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6883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F0B1A1-2174-8844-86A7-DF962189AF88}"/>
              </a:ext>
            </a:extLst>
          </p:cNvPr>
          <p:cNvSpPr txBox="1"/>
          <p:nvPr/>
        </p:nvSpPr>
        <p:spPr>
          <a:xfrm>
            <a:off x="150470" y="457201"/>
            <a:ext cx="8337631" cy="4923692"/>
          </a:xfrm>
          <a:prstGeom prst="rect">
            <a:avLst/>
          </a:prstGeom>
        </p:spPr>
        <p:txBody>
          <a:bodyPr vert="horz" lIns="91440" tIns="45720" rIns="91440" bIns="45720" rtlCol="0" anchor="b">
            <a:normAutofit/>
          </a:bodyPr>
          <a:lstStyle/>
          <a:p>
            <a:pPr>
              <a:spcBef>
                <a:spcPct val="0"/>
              </a:spcBef>
              <a:spcAft>
                <a:spcPts val="600"/>
              </a:spcAft>
            </a:pPr>
            <a:r>
              <a:rPr lang="en-US" sz="6400" b="1" dirty="0">
                <a:latin typeface="+mj-lt"/>
              </a:rPr>
              <a:t>Starting Where We Are</a:t>
            </a:r>
          </a:p>
          <a:p>
            <a:pPr>
              <a:spcBef>
                <a:spcPct val="0"/>
              </a:spcBef>
              <a:spcAft>
                <a:spcPts val="600"/>
              </a:spcAft>
            </a:pPr>
            <a:endParaRPr lang="en-US" sz="9600" dirty="0">
              <a:latin typeface="+mj-lt"/>
            </a:endParaRPr>
          </a:p>
          <a:p>
            <a:pPr>
              <a:lnSpc>
                <a:spcPct val="170000"/>
              </a:lnSpc>
              <a:spcBef>
                <a:spcPct val="0"/>
              </a:spcBef>
              <a:spcAft>
                <a:spcPts val="600"/>
              </a:spcAft>
            </a:pPr>
            <a:r>
              <a:rPr lang="en-US" sz="3600" dirty="0">
                <a:latin typeface="+mj-lt"/>
              </a:rPr>
              <a:t>Practice: Recognizing the unsettled mind – monkey mind</a:t>
            </a:r>
            <a:endParaRPr lang="en-US" sz="3600" dirty="0">
              <a:latin typeface="+mj-lt"/>
              <a:ea typeface="+mj-ea"/>
              <a:cs typeface="+mj-cs"/>
            </a:endParaRPr>
          </a:p>
          <a:p>
            <a:pPr>
              <a:spcBef>
                <a:spcPct val="0"/>
              </a:spcBef>
              <a:spcAft>
                <a:spcPts val="600"/>
              </a:spcAft>
            </a:pPr>
            <a:endParaRPr lang="en-US" sz="3700" dirty="0">
              <a:solidFill>
                <a:srgbClr val="FEFFFF"/>
              </a:solidFill>
              <a:latin typeface="+mj-lt"/>
              <a:ea typeface="+mj-ea"/>
              <a:cs typeface="+mj-cs"/>
            </a:endParaRPr>
          </a:p>
        </p:txBody>
      </p:sp>
      <p:pic>
        <p:nvPicPr>
          <p:cNvPr id="5" name="Picture 4">
            <a:extLst>
              <a:ext uri="{FF2B5EF4-FFF2-40B4-BE49-F238E27FC236}">
                <a16:creationId xmlns:a16="http://schemas.microsoft.com/office/drawing/2014/main" id="{3EA3557D-3D22-E045-A1A0-C7C8C53C9195}"/>
              </a:ext>
            </a:extLst>
          </p:cNvPr>
          <p:cNvPicPr>
            <a:picLocks noChangeAspect="1"/>
          </p:cNvPicPr>
          <p:nvPr/>
        </p:nvPicPr>
        <p:blipFill rotWithShape="1">
          <a:blip r:embed="rId3"/>
          <a:srcRect l="3582" r="570"/>
          <a:stretch/>
        </p:blipFill>
        <p:spPr>
          <a:xfrm>
            <a:off x="8488102" y="-21311"/>
            <a:ext cx="3703898" cy="6900622"/>
          </a:xfrm>
          <a:prstGeom prst="rect">
            <a:avLst/>
          </a:prstGeom>
        </p:spPr>
      </p:pic>
    </p:spTree>
    <p:extLst>
      <p:ext uri="{BB962C8B-B14F-4D97-AF65-F5344CB8AC3E}">
        <p14:creationId xmlns:p14="http://schemas.microsoft.com/office/powerpoint/2010/main" val="757209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E56CB-B7F4-6748-A9AA-377A6EBF0782}"/>
              </a:ext>
            </a:extLst>
          </p:cNvPr>
          <p:cNvSpPr/>
          <p:nvPr/>
        </p:nvSpPr>
        <p:spPr>
          <a:xfrm>
            <a:off x="0" y="0"/>
            <a:ext cx="12192000" cy="6740307"/>
          </a:xfrm>
          <a:prstGeom prst="rect">
            <a:avLst/>
          </a:prstGeom>
        </p:spPr>
        <p:txBody>
          <a:bodyPr wrap="square">
            <a:spAutoFit/>
          </a:bodyPr>
          <a:lstStyle/>
          <a:p>
            <a:endParaRPr lang="en-US" dirty="0"/>
          </a:p>
          <a:p>
            <a:endParaRPr lang="en-US" dirty="0"/>
          </a:p>
          <a:p>
            <a:r>
              <a:rPr lang="en-US" dirty="0"/>
              <a:t>For this module in Mindfulness…</a:t>
            </a:r>
          </a:p>
          <a:p>
            <a:endParaRPr lang="en-US" dirty="0"/>
          </a:p>
          <a:p>
            <a:pPr algn="ctr"/>
            <a:r>
              <a:rPr lang="en-US" sz="2000" dirty="0"/>
              <a:t>Apart from delivering the educational aspect of the module, my intention is to also facilitate a space where we can nurture our innate capacity to witness our inner and outer experiences of the moment to moment unfolding of the </a:t>
            </a:r>
            <a:r>
              <a:rPr lang="en-US" sz="2000" b="1" dirty="0"/>
              <a:t>NOW. </a:t>
            </a:r>
          </a:p>
          <a:p>
            <a:pPr algn="ctr"/>
            <a:endParaRPr lang="en-US" sz="2000" b="1" dirty="0"/>
          </a:p>
          <a:p>
            <a:pPr algn="ctr"/>
            <a:r>
              <a:rPr lang="en-US" sz="2000" dirty="0"/>
              <a:t>Also and more importantly, to bring a curious ”child-like mind” together with kindness and compassion to ourselves and those around us. Compassionate deep listening to your needs is crucial. Please give yourself permission to do plenty of self-care anytime your body and/or mind calls for it. </a:t>
            </a:r>
          </a:p>
          <a:p>
            <a:pPr algn="ctr"/>
            <a:endParaRPr lang="en-US" sz="2000" dirty="0"/>
          </a:p>
          <a:p>
            <a:pPr algn="ctr"/>
            <a:r>
              <a:rPr lang="en-US" sz="2000" dirty="0"/>
              <a:t>“It is only in safety that we develop, and it is only in safety that we heal”</a:t>
            </a:r>
          </a:p>
          <a:p>
            <a:pPr algn="ctr"/>
            <a:r>
              <a:rPr lang="en-US" sz="2000" dirty="0"/>
              <a:t>(Gabor mate)</a:t>
            </a:r>
          </a:p>
          <a:p>
            <a:pPr algn="ctr"/>
            <a:endParaRPr lang="en-US" sz="2000" dirty="0"/>
          </a:p>
          <a:p>
            <a:pPr algn="ctr"/>
            <a:r>
              <a:rPr lang="en-US" sz="2000" dirty="0"/>
              <a:t>Healing= to be whole. That is the goal.</a:t>
            </a:r>
          </a:p>
          <a:p>
            <a:pPr algn="ctr"/>
            <a:endParaRPr lang="en-US" sz="2000" dirty="0"/>
          </a:p>
          <a:p>
            <a:pPr algn="ctr"/>
            <a:r>
              <a:rPr lang="en-US" sz="2000" dirty="0"/>
              <a:t>The nature of how we participate on these two days is more important than the goal you want to achieve at the end of the module, because how you participate will determine, to a significant degree, your capacity to reach your goal.</a:t>
            </a:r>
          </a:p>
          <a:p>
            <a:pPr algn="ctr"/>
            <a:endParaRPr lang="en-US" sz="2000" dirty="0"/>
          </a:p>
        </p:txBody>
      </p:sp>
    </p:spTree>
    <p:extLst>
      <p:ext uri="{BB962C8B-B14F-4D97-AF65-F5344CB8AC3E}">
        <p14:creationId xmlns:p14="http://schemas.microsoft.com/office/powerpoint/2010/main" val="969688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784209-DC94-9544-A5C4-DC07B86CE2CF}"/>
              </a:ext>
            </a:extLst>
          </p:cNvPr>
          <p:cNvSpPr txBox="1"/>
          <p:nvPr/>
        </p:nvSpPr>
        <p:spPr>
          <a:xfrm>
            <a:off x="22374" y="1"/>
            <a:ext cx="12169626" cy="6740768"/>
          </a:xfrm>
          <a:prstGeom prst="rect">
            <a:avLst/>
          </a:prstGeom>
        </p:spPr>
        <p:txBody>
          <a:bodyPr vert="horz" lIns="91440" tIns="45720" rIns="91440" bIns="45720" rtlCol="0">
            <a:noAutofit/>
          </a:bodyPr>
          <a:lstStyle/>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How to deeply settle the mind</a:t>
            </a:r>
            <a:r>
              <a:rPr lang="en-US" sz="1600" b="1" dirty="0">
                <a:solidFill>
                  <a:schemeClr val="tx1">
                    <a:lumMod val="75000"/>
                    <a:lumOff val="25000"/>
                  </a:schemeClr>
                </a:solidFill>
              </a:rPr>
              <a:t>: </a:t>
            </a:r>
            <a:r>
              <a:rPr lang="en-US" b="1" dirty="0">
                <a:solidFill>
                  <a:schemeClr val="tx1">
                    <a:lumMod val="75000"/>
                    <a:lumOff val="25000"/>
                  </a:schemeClr>
                </a:solidFill>
              </a:rPr>
              <a:t>Settling, Grounding, Resting with Support of Sound Practice</a:t>
            </a:r>
          </a:p>
          <a:p>
            <a:pPr>
              <a:lnSpc>
                <a:spcPct val="170000"/>
              </a:lnSpc>
              <a:spcBef>
                <a:spcPts val="1000"/>
              </a:spcBef>
              <a:buClr>
                <a:schemeClr val="accent1"/>
              </a:buClr>
              <a:buFont typeface="Wingdings 3" charset="2"/>
              <a:buChar char=""/>
            </a:pPr>
            <a:endParaRPr lang="en-US" sz="1600" dirty="0">
              <a:solidFill>
                <a:schemeClr val="tx1">
                  <a:lumMod val="75000"/>
                  <a:lumOff val="25000"/>
                </a:schemeClr>
              </a:solidFill>
            </a:endParaRP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Posture</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Intention/motivation the What will I do? And the Why Am I Doing it?</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Settling - Give the mind something to concentrate on – breathing and adding another object if the mind is still very busy which is the counting. </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Grounding – another practice to help the mind to stay in the present moment – noticing bodily sensations. It helps in grounding and strengthening the body-mind connection.</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No analysis, just bare noticing.</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Resting – Nothing else to do. Becoming the observer of the mind. </a:t>
            </a:r>
          </a:p>
          <a:p>
            <a:pPr>
              <a:lnSpc>
                <a:spcPct val="170000"/>
              </a:lnSpc>
              <a:spcBef>
                <a:spcPts val="1000"/>
              </a:spcBef>
              <a:buClr>
                <a:schemeClr val="accent1"/>
              </a:buClr>
              <a:buFont typeface="Wingdings 3" charset="2"/>
              <a:buChar char=""/>
            </a:pPr>
            <a:r>
              <a:rPr lang="en-US" sz="1600" dirty="0">
                <a:solidFill>
                  <a:schemeClr val="tx1">
                    <a:lumMod val="75000"/>
                    <a:lumOff val="25000"/>
                  </a:schemeClr>
                </a:solidFill>
              </a:rPr>
              <a:t>With Sound – Simply noticing sounds as a way to remain in the present moment. Noticing what attitude you hold towards what is unfolding in your inner/outer experience. Patterns, judgement, reactivity. Learning to respond rather than react.</a:t>
            </a:r>
          </a:p>
          <a:p>
            <a:pPr>
              <a:lnSpc>
                <a:spcPct val="90000"/>
              </a:lnSpc>
              <a:spcBef>
                <a:spcPts val="1000"/>
              </a:spcBef>
              <a:buClr>
                <a:schemeClr val="accent1"/>
              </a:buClr>
              <a:buFont typeface="Wingdings 3" charset="2"/>
              <a:buChar char=""/>
            </a:pPr>
            <a:endParaRPr lang="en-US" sz="1600" dirty="0">
              <a:solidFill>
                <a:schemeClr val="tx1">
                  <a:lumMod val="75000"/>
                  <a:lumOff val="25000"/>
                </a:schemeClr>
              </a:solidFill>
            </a:endParaRPr>
          </a:p>
        </p:txBody>
      </p:sp>
    </p:spTree>
    <p:extLst>
      <p:ext uri="{BB962C8B-B14F-4D97-AF65-F5344CB8AC3E}">
        <p14:creationId xmlns:p14="http://schemas.microsoft.com/office/powerpoint/2010/main" val="1874311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extBox 1">
            <a:extLst>
              <a:ext uri="{FF2B5EF4-FFF2-40B4-BE49-F238E27FC236}">
                <a16:creationId xmlns:a16="http://schemas.microsoft.com/office/drawing/2014/main" id="{E8A11824-79FF-4293-8BFC-70D24587053A}"/>
              </a:ext>
            </a:extLst>
          </p:cNvPr>
          <p:cNvGraphicFramePr/>
          <p:nvPr>
            <p:extLst>
              <p:ext uri="{D42A27DB-BD31-4B8C-83A1-F6EECF244321}">
                <p14:modId xmlns:p14="http://schemas.microsoft.com/office/powerpoint/2010/main" val="1212769736"/>
              </p:ext>
            </p:extLst>
          </p:nvPr>
        </p:nvGraphicFramePr>
        <p:xfrm>
          <a:off x="1794897" y="821803"/>
          <a:ext cx="8987404" cy="5055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4545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D9E2C-CECB-4345-B2AC-5347B9AAF229}"/>
              </a:ext>
            </a:extLst>
          </p:cNvPr>
          <p:cNvSpPr txBox="1"/>
          <p:nvPr/>
        </p:nvSpPr>
        <p:spPr>
          <a:xfrm>
            <a:off x="762000" y="0"/>
            <a:ext cx="10742611" cy="5911222"/>
          </a:xfrm>
          <a:prstGeom prst="rect">
            <a:avLst/>
          </a:prstGeom>
        </p:spPr>
        <p:txBody>
          <a:bodyPr vert="horz" lIns="91440" tIns="45720" rIns="91440" bIns="45720" rtlCol="0" anchor="ctr">
            <a:noAutofit/>
          </a:bodyPr>
          <a:lstStyle/>
          <a:p>
            <a:pPr>
              <a:spcBef>
                <a:spcPts val="1000"/>
              </a:spcBef>
              <a:buClr>
                <a:schemeClr val="accent1"/>
              </a:buClr>
            </a:pPr>
            <a:endParaRPr lang="en-US" sz="2400" dirty="0">
              <a:solidFill>
                <a:schemeClr val="tx1">
                  <a:lumMod val="75000"/>
                  <a:lumOff val="25000"/>
                </a:schemeClr>
              </a:solidFill>
            </a:endParaRPr>
          </a:p>
          <a:p>
            <a:pPr>
              <a:spcBef>
                <a:spcPts val="1000"/>
              </a:spcBef>
              <a:buClr>
                <a:schemeClr val="accent1"/>
              </a:buClr>
            </a:pPr>
            <a:endParaRPr lang="en-US" sz="2400" dirty="0">
              <a:solidFill>
                <a:schemeClr val="tx1">
                  <a:lumMod val="75000"/>
                  <a:lumOff val="25000"/>
                </a:schemeClr>
              </a:solidFill>
            </a:endParaRPr>
          </a:p>
          <a:p>
            <a:pPr>
              <a:spcBef>
                <a:spcPts val="1000"/>
              </a:spcBef>
              <a:buClr>
                <a:schemeClr val="accent1"/>
              </a:buClr>
            </a:pPr>
            <a:endParaRPr lang="en-US" sz="2400" dirty="0">
              <a:solidFill>
                <a:schemeClr val="tx1">
                  <a:lumMod val="75000"/>
                  <a:lumOff val="25000"/>
                </a:schemeClr>
              </a:solidFill>
            </a:endParaRPr>
          </a:p>
          <a:p>
            <a:pPr>
              <a:spcBef>
                <a:spcPts val="1000"/>
              </a:spcBef>
              <a:buClr>
                <a:schemeClr val="accent1"/>
              </a:buClr>
            </a:pPr>
            <a:r>
              <a:rPr lang="en-US" sz="2400" dirty="0">
                <a:solidFill>
                  <a:schemeClr val="tx1">
                    <a:lumMod val="75000"/>
                    <a:lumOff val="25000"/>
                  </a:schemeClr>
                </a:solidFill>
              </a:rPr>
              <a:t>This weekend have concentrated in Integrating Mindfulness in our work with young persons through the Mindful Presence of the Therapist  (developing present moment awareness and understanding the importance of compassionate attitude).</a:t>
            </a:r>
          </a:p>
          <a:p>
            <a:pPr>
              <a:spcBef>
                <a:spcPts val="1000"/>
              </a:spcBef>
              <a:buClr>
                <a:schemeClr val="accent1"/>
              </a:buClr>
            </a:pPr>
            <a:endParaRPr lang="en-US" sz="2400" dirty="0">
              <a:solidFill>
                <a:schemeClr val="tx1">
                  <a:lumMod val="75000"/>
                  <a:lumOff val="25000"/>
                </a:schemeClr>
              </a:solidFill>
            </a:endParaRPr>
          </a:p>
          <a:p>
            <a:pPr>
              <a:spcBef>
                <a:spcPts val="1000"/>
              </a:spcBef>
              <a:buClr>
                <a:schemeClr val="accent1"/>
              </a:buClr>
            </a:pPr>
            <a:r>
              <a:rPr lang="en-US" sz="2400" dirty="0"/>
              <a:t>It has been argued that mindfulness-based interventions failure to positively impact outcomes was linked with the clinician’s lack of experiential knowledge of mindfulness  (Mindfulness Based Cognitive </a:t>
            </a:r>
            <a:r>
              <a:rPr lang="en-US" sz="2400" dirty="0" err="1"/>
              <a:t>Thearpy</a:t>
            </a:r>
            <a:r>
              <a:rPr lang="en-US" sz="2400" dirty="0"/>
              <a:t> – Mark Williams, </a:t>
            </a:r>
            <a:r>
              <a:rPr lang="en-US" sz="2400" dirty="0" err="1"/>
              <a:t>Zidel</a:t>
            </a:r>
            <a:r>
              <a:rPr lang="en-US" sz="2400" dirty="0"/>
              <a:t> Segal, and John Teasdale).</a:t>
            </a:r>
          </a:p>
          <a:p>
            <a:pPr>
              <a:spcBef>
                <a:spcPts val="1000"/>
              </a:spcBef>
              <a:buClr>
                <a:schemeClr val="accent1"/>
              </a:buCl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84484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86EA1-C28E-0447-9F5A-C10834549EF6}"/>
              </a:ext>
            </a:extLst>
          </p:cNvPr>
          <p:cNvSpPr txBox="1"/>
          <p:nvPr/>
        </p:nvSpPr>
        <p:spPr>
          <a:xfrm>
            <a:off x="594360" y="106680"/>
            <a:ext cx="11140440" cy="7063472"/>
          </a:xfrm>
          <a:prstGeom prst="rect">
            <a:avLst/>
          </a:prstGeom>
          <a:noFill/>
        </p:spPr>
        <p:txBody>
          <a:bodyPr wrap="square" rtlCol="0">
            <a:spAutoFit/>
          </a:bodyPr>
          <a:lstStyle/>
          <a:p>
            <a:pPr>
              <a:lnSpc>
                <a:spcPct val="150000"/>
              </a:lnSpc>
            </a:pPr>
            <a:r>
              <a:rPr lang="en-US" sz="2400" b="1" dirty="0"/>
              <a:t>The Importance of Therapist’s Mindful Presence in Psychotherapy</a:t>
            </a:r>
          </a:p>
          <a:p>
            <a:pPr>
              <a:lnSpc>
                <a:spcPct val="150000"/>
              </a:lnSpc>
            </a:pPr>
            <a:endParaRPr lang="en-US" dirty="0"/>
          </a:p>
          <a:p>
            <a:pPr fontAlgn="base">
              <a:lnSpc>
                <a:spcPct val="150000"/>
              </a:lnSpc>
            </a:pPr>
            <a:r>
              <a:rPr lang="en-IE" sz="2000" dirty="0"/>
              <a:t>Presence in psychotherapy is a fundamental underlying quality that needs to exist in an effective therapeutic relationship. It is a state of encountering the other in the moment-to-moment experience, on multiple levels such as: physical, emotional, and cognitive. </a:t>
            </a:r>
          </a:p>
          <a:p>
            <a:pPr fontAlgn="base">
              <a:lnSpc>
                <a:spcPct val="150000"/>
              </a:lnSpc>
            </a:pPr>
            <a:endParaRPr lang="en-IE" sz="2000" dirty="0"/>
          </a:p>
          <a:p>
            <a:pPr fontAlgn="base">
              <a:lnSpc>
                <a:spcPct val="150000"/>
              </a:lnSpc>
            </a:pPr>
            <a:r>
              <a:rPr lang="en-IE" sz="2000" dirty="0"/>
              <a:t>Presence supports deep listening and understanding of the client in the present moment. It is known to foster deep client-therapist alliance as therapists are in tune with their own inner and outer processes and at some level also attuned to the clients inner and outer processes. This kinaesthetic and emotional sensing of the other leads to an attuned responsiveness where therapists are better able to respond to what is, rather than to what is not.</a:t>
            </a:r>
          </a:p>
          <a:p>
            <a:pPr fontAlgn="base"/>
            <a:endParaRPr lang="en-IE" dirty="0"/>
          </a:p>
          <a:p>
            <a:pPr fontAlgn="base"/>
            <a:endParaRPr lang="en-IE" dirty="0"/>
          </a:p>
          <a:p>
            <a:endParaRPr lang="en-US" dirty="0"/>
          </a:p>
          <a:p>
            <a:endParaRPr lang="en-US" dirty="0"/>
          </a:p>
          <a:p>
            <a:endParaRPr lang="en-US" dirty="0"/>
          </a:p>
        </p:txBody>
      </p:sp>
    </p:spTree>
    <p:extLst>
      <p:ext uri="{BB962C8B-B14F-4D97-AF65-F5344CB8AC3E}">
        <p14:creationId xmlns:p14="http://schemas.microsoft.com/office/powerpoint/2010/main" val="3669670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3A55F4-EA8F-7A4F-B0EC-719A6943313B}"/>
              </a:ext>
            </a:extLst>
          </p:cNvPr>
          <p:cNvSpPr/>
          <p:nvPr/>
        </p:nvSpPr>
        <p:spPr>
          <a:xfrm>
            <a:off x="457200" y="304800"/>
            <a:ext cx="11047411" cy="5606422"/>
          </a:xfrm>
          <a:prstGeom prst="rect">
            <a:avLst/>
          </a:prstGeom>
        </p:spPr>
        <p:txBody>
          <a:bodyPr vert="horz" lIns="91440" tIns="45720" rIns="91440" bIns="45720" rtlCol="0" anchor="ctr">
            <a:normAutofit lnSpcReduction="10000"/>
          </a:bodyPr>
          <a:lstStyle/>
          <a:p>
            <a:pPr>
              <a:spcBef>
                <a:spcPts val="1000"/>
              </a:spcBef>
              <a:buClr>
                <a:schemeClr val="accent1"/>
              </a:buClr>
              <a:buFont typeface="Wingdings 3" charset="2"/>
              <a:buChar char=""/>
            </a:pPr>
            <a:endParaRPr lang="en-US" sz="2400" dirty="0">
              <a:solidFill>
                <a:schemeClr val="tx1">
                  <a:lumMod val="75000"/>
                  <a:lumOff val="25000"/>
                </a:schemeClr>
              </a:solidFill>
            </a:endParaRPr>
          </a:p>
          <a:p>
            <a:pPr>
              <a:spcBef>
                <a:spcPts val="1000"/>
              </a:spcBef>
              <a:buClr>
                <a:schemeClr val="accent1"/>
              </a:buClr>
              <a:buFont typeface="Wingdings 3" charset="2"/>
              <a:buChar char=""/>
            </a:pPr>
            <a:endParaRPr lang="en-US" sz="2400" dirty="0">
              <a:solidFill>
                <a:schemeClr val="tx1">
                  <a:lumMod val="75000"/>
                  <a:lumOff val="25000"/>
                </a:schemeClr>
              </a:solidFill>
            </a:endParaRPr>
          </a:p>
          <a:p>
            <a:pPr>
              <a:spcBef>
                <a:spcPts val="1000"/>
              </a:spcBef>
              <a:buClr>
                <a:schemeClr val="accent1"/>
              </a:buClr>
            </a:pPr>
            <a:endParaRPr lang="en-US" sz="2400" dirty="0">
              <a:solidFill>
                <a:schemeClr val="tx1">
                  <a:lumMod val="75000"/>
                  <a:lumOff val="25000"/>
                </a:schemeClr>
              </a:solidFill>
            </a:endParaRPr>
          </a:p>
          <a:p>
            <a:pPr>
              <a:lnSpc>
                <a:spcPct val="150000"/>
              </a:lnSpc>
              <a:spcBef>
                <a:spcPts val="1000"/>
              </a:spcBef>
              <a:buClr>
                <a:schemeClr val="accent1"/>
              </a:buClr>
              <a:buFont typeface="Wingdings 3" charset="2"/>
              <a:buChar char=""/>
            </a:pPr>
            <a:r>
              <a:rPr lang="en-US" sz="2400" dirty="0">
                <a:solidFill>
                  <a:schemeClr val="tx1">
                    <a:lumMod val="75000"/>
                    <a:lumOff val="25000"/>
                  </a:schemeClr>
                </a:solidFill>
              </a:rPr>
              <a:t>“ I am inclined to think that in my writing I have stressed too much on the three basics conditions (congruence, unconditional positive regard, and empathic understanding). Perhaps it is something around the edges of those conditions that is really the most important element of therapy- when my self is very clearly, obviously present”</a:t>
            </a:r>
          </a:p>
          <a:p>
            <a:pPr>
              <a:lnSpc>
                <a:spcPct val="150000"/>
              </a:lnSpc>
              <a:spcBef>
                <a:spcPts val="1000"/>
              </a:spcBef>
              <a:buClr>
                <a:schemeClr val="accent1"/>
              </a:buClr>
            </a:pPr>
            <a:endParaRPr lang="en-US" sz="2400" dirty="0">
              <a:solidFill>
                <a:schemeClr val="tx1">
                  <a:lumMod val="75000"/>
                  <a:lumOff val="25000"/>
                </a:schemeClr>
              </a:solidFill>
            </a:endParaRPr>
          </a:p>
          <a:p>
            <a:pPr>
              <a:lnSpc>
                <a:spcPct val="150000"/>
              </a:lnSpc>
              <a:spcBef>
                <a:spcPts val="1000"/>
              </a:spcBef>
              <a:buClr>
                <a:schemeClr val="accent1"/>
              </a:buClr>
            </a:pPr>
            <a:r>
              <a:rPr lang="en-US" sz="2400" dirty="0">
                <a:solidFill>
                  <a:schemeClr val="tx1">
                    <a:lumMod val="75000"/>
                    <a:lumOff val="25000"/>
                  </a:schemeClr>
                </a:solidFill>
              </a:rPr>
              <a:t>Carl Rogers – Person-Centered Psychotherapy</a:t>
            </a:r>
          </a:p>
          <a:p>
            <a:pPr>
              <a:lnSpc>
                <a:spcPct val="150000"/>
              </a:lnSpc>
              <a:spcBef>
                <a:spcPts val="1000"/>
              </a:spcBef>
              <a:buClr>
                <a:schemeClr val="accent1"/>
              </a:buClr>
              <a:buFont typeface="Wingdings 3" charset="2"/>
              <a:buChar char=""/>
            </a:pPr>
            <a:endParaRPr lang="en-US" sz="2400" dirty="0">
              <a:solidFill>
                <a:schemeClr val="tx1">
                  <a:lumMod val="75000"/>
                  <a:lumOff val="25000"/>
                </a:schemeClr>
              </a:solidFill>
            </a:endParaRPr>
          </a:p>
          <a:p>
            <a:pPr>
              <a:spcBef>
                <a:spcPts val="1000"/>
              </a:spcBef>
              <a:buClr>
                <a:schemeClr val="accent1"/>
              </a:buClr>
              <a:buFont typeface="Wingdings 3" charset="2"/>
              <a:buChar char=""/>
            </a:pPr>
            <a:endParaRPr lang="en-US" sz="2400" dirty="0">
              <a:solidFill>
                <a:schemeClr val="tx1">
                  <a:lumMod val="75000"/>
                  <a:lumOff val="25000"/>
                </a:schemeClr>
              </a:solidFill>
            </a:endParaRPr>
          </a:p>
          <a:p>
            <a:pPr>
              <a:spcBef>
                <a:spcPts val="1000"/>
              </a:spcBef>
              <a:buClr>
                <a:schemeClr val="accent1"/>
              </a:buClr>
              <a:buFont typeface="Wingdings 3" charset="2"/>
              <a:buChar char=""/>
            </a:pPr>
            <a:endParaRPr lang="en-US" sz="2400" dirty="0">
              <a:solidFill>
                <a:schemeClr val="tx1">
                  <a:lumMod val="75000"/>
                  <a:lumOff val="25000"/>
                </a:schemeClr>
              </a:solidFill>
            </a:endParaRPr>
          </a:p>
          <a:p>
            <a:pPr>
              <a:spcBef>
                <a:spcPts val="1000"/>
              </a:spcBef>
              <a:buClr>
                <a:schemeClr val="accent1"/>
              </a:buClr>
              <a:buFont typeface="Wingdings 3" charset="2"/>
              <a:buChar char=""/>
            </a:pP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68512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92C18-EB17-EA42-9A84-00D422999957}"/>
              </a:ext>
            </a:extLst>
          </p:cNvPr>
          <p:cNvSpPr txBox="1"/>
          <p:nvPr/>
        </p:nvSpPr>
        <p:spPr>
          <a:xfrm>
            <a:off x="396240" y="-106680"/>
            <a:ext cx="11108372" cy="6017902"/>
          </a:xfrm>
          <a:prstGeom prst="rect">
            <a:avLst/>
          </a:prstGeom>
        </p:spPr>
        <p:txBody>
          <a:bodyPr vert="horz" lIns="91440" tIns="45720" rIns="91440" bIns="45720" rtlCol="0">
            <a:noAutofit/>
          </a:bodyPr>
          <a:lstStyle/>
          <a:p>
            <a:pPr>
              <a:lnSpc>
                <a:spcPct val="150000"/>
              </a:lnSpc>
              <a:spcBef>
                <a:spcPts val="1000"/>
              </a:spcBef>
              <a:buClr>
                <a:schemeClr val="accent1"/>
              </a:buClr>
              <a:buFont typeface="Wingdings 3" charset="2"/>
              <a:buChar char=""/>
            </a:pPr>
            <a:endParaRPr lang="en-US" sz="2400" dirty="0">
              <a:solidFill>
                <a:schemeClr val="tx1">
                  <a:lumMod val="75000"/>
                  <a:lumOff val="25000"/>
                </a:schemeClr>
              </a:solidFill>
            </a:endParaRPr>
          </a:p>
          <a:p>
            <a:pPr>
              <a:lnSpc>
                <a:spcPct val="150000"/>
              </a:lnSpc>
              <a:spcBef>
                <a:spcPts val="1000"/>
              </a:spcBef>
              <a:buClr>
                <a:schemeClr val="accent1"/>
              </a:buClr>
              <a:buFont typeface="Wingdings 3" charset="2"/>
              <a:buChar char=""/>
            </a:pPr>
            <a:r>
              <a:rPr lang="en-US" sz="2400" dirty="0">
                <a:solidFill>
                  <a:schemeClr val="tx1">
                    <a:lumMod val="75000"/>
                    <a:lumOff val="25000"/>
                  </a:schemeClr>
                </a:solidFill>
              </a:rPr>
              <a:t>Sensorimotor Psychotherapy</a:t>
            </a:r>
          </a:p>
          <a:p>
            <a:pPr>
              <a:lnSpc>
                <a:spcPct val="150000"/>
              </a:lnSpc>
              <a:spcBef>
                <a:spcPts val="1000"/>
              </a:spcBef>
              <a:buClr>
                <a:schemeClr val="accent1"/>
              </a:buClr>
            </a:pPr>
            <a:r>
              <a:rPr lang="en-US" sz="2400" dirty="0">
                <a:solidFill>
                  <a:schemeClr val="tx1">
                    <a:lumMod val="75000"/>
                    <a:lumOff val="25000"/>
                  </a:schemeClr>
                </a:solidFill>
              </a:rPr>
              <a:t>“ In mindfulness awareness, you and your client both notice how the experience of the story unfolds in the present moment, through changes in the sensation, movement, sensory perception, emotion and thought. This is not a solitary endeavor; both parties are attending to the ebb and flow of the client’s present moment internal reactions. Taking place within an attuned dyad, mindfulness activates not only your client’s experience of the effects of trauma and attachment inadequacies, but also increases the engagement and connection between you and your client” (Ogden, 2015, p. 132) </a:t>
            </a:r>
            <a:endParaRPr lang="en-US" sz="2400" b="1" dirty="0">
              <a:solidFill>
                <a:schemeClr val="tx1">
                  <a:lumMod val="75000"/>
                  <a:lumOff val="25000"/>
                </a:schemeClr>
              </a:solidFill>
            </a:endParaRPr>
          </a:p>
        </p:txBody>
      </p:sp>
    </p:spTree>
    <p:extLst>
      <p:ext uri="{BB962C8B-B14F-4D97-AF65-F5344CB8AC3E}">
        <p14:creationId xmlns:p14="http://schemas.microsoft.com/office/powerpoint/2010/main" val="3170472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E648C-3DCF-E64C-A676-C279965DF276}"/>
              </a:ext>
            </a:extLst>
          </p:cNvPr>
          <p:cNvSpPr txBox="1"/>
          <p:nvPr/>
        </p:nvSpPr>
        <p:spPr>
          <a:xfrm>
            <a:off x="119902" y="235055"/>
            <a:ext cx="11991372" cy="6116098"/>
          </a:xfrm>
          <a:prstGeom prst="rect">
            <a:avLst/>
          </a:prstGeom>
          <a:noFill/>
        </p:spPr>
        <p:txBody>
          <a:bodyPr wrap="square" rtlCol="0">
            <a:spAutoFit/>
          </a:bodyPr>
          <a:lstStyle/>
          <a:p>
            <a:pPr>
              <a:lnSpc>
                <a:spcPct val="150000"/>
              </a:lnSpc>
            </a:pPr>
            <a:r>
              <a:rPr lang="en-IE" sz="2400" dirty="0"/>
              <a:t>“The most effective therapists know the research and have a dynamic approach to treatment options. The research indicates that </a:t>
            </a:r>
            <a:r>
              <a:rPr lang="en-IE" sz="2400" b="1" dirty="0"/>
              <a:t>effective therapists form a strong therapeutic alliance across the range of patients seen in therapy. They are able to form a bond with their patients, regardless of the patient’s characteristics</a:t>
            </a:r>
            <a:r>
              <a:rPr lang="en-IE" sz="2400" dirty="0"/>
              <a:t>, and induce the patient to accept the treatment and work collaboratively with the therapist. </a:t>
            </a:r>
            <a:r>
              <a:rPr lang="en-IE" sz="2400" b="1" dirty="0"/>
              <a:t>Effective therapists have an ability to perceive, understand and communicate emotional and social messages with their patients.</a:t>
            </a:r>
            <a:r>
              <a:rPr lang="en-IE" sz="2400" dirty="0"/>
              <a:t> It also appears that effective therapists are cognizant of patient progress, either informally or through the use of outcome measures, and </a:t>
            </a:r>
            <a:r>
              <a:rPr lang="en-IE" sz="2400" b="1" dirty="0"/>
              <a:t>are willing to address issues that impede therapeutic progress, including the relationship between the therapist and the patient</a:t>
            </a:r>
            <a:r>
              <a:rPr lang="en-IE" sz="2400" dirty="0"/>
              <a:t>” (</a:t>
            </a:r>
            <a:r>
              <a:rPr lang="en-IE" sz="2400" dirty="0" err="1"/>
              <a:t>Wampold</a:t>
            </a:r>
            <a:r>
              <a:rPr lang="en-IE" sz="2400" dirty="0"/>
              <a:t> in APA, 2009).</a:t>
            </a:r>
            <a:endParaRPr lang="en-US" sz="2400" dirty="0"/>
          </a:p>
        </p:txBody>
      </p:sp>
    </p:spTree>
    <p:extLst>
      <p:ext uri="{BB962C8B-B14F-4D97-AF65-F5344CB8AC3E}">
        <p14:creationId xmlns:p14="http://schemas.microsoft.com/office/powerpoint/2010/main" val="2028040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3BFD4842-949B-E435-C684-C316FF164B03}"/>
              </a:ext>
            </a:extLst>
          </p:cNvPr>
          <p:cNvSpPr txBox="1"/>
          <p:nvPr/>
        </p:nvSpPr>
        <p:spPr>
          <a:xfrm>
            <a:off x="0" y="0"/>
            <a:ext cx="12192000" cy="6001643"/>
          </a:xfrm>
          <a:prstGeom prst="rect">
            <a:avLst/>
          </a:prstGeom>
        </p:spPr>
        <p:txBody>
          <a:bodyPr wrap="square" rtlCol="0">
            <a:spAutoFit/>
          </a:bodyPr>
          <a:lstStyle/>
          <a:p>
            <a:endParaRPr lang="en-US" sz="2400" dirty="0"/>
          </a:p>
          <a:p>
            <a:r>
              <a:rPr lang="en-US" sz="2400" dirty="0"/>
              <a:t>“Who you are as a therapist is much more important than anything you say or do…The therapist is a mirror to the client so you must be in the present self so the client can be too. If you are too identified with your role you cease to be present with your client. If you stay in your mind you miss what is in front of you. So bring all three knowings to the encounter in the present moment: mind, heart and gut feeling… One o the important reasons for you to be aware of your own present moment situation is so that you stop assuming that you know what is best for your clients…</a:t>
            </a:r>
          </a:p>
          <a:p>
            <a:endParaRPr lang="en-US" sz="2400" dirty="0"/>
          </a:p>
          <a:p>
            <a:r>
              <a:rPr lang="en-US" sz="2400" b="1" dirty="0"/>
              <a:t>When you address your clients with a need for them to feel better, you become the person who needs something from them for you to feel better.</a:t>
            </a:r>
            <a:r>
              <a:rPr lang="en-US" sz="2400" dirty="0"/>
              <a:t> In doing so you re-create the traumatic figure in their life who needed something from them”. </a:t>
            </a:r>
          </a:p>
          <a:p>
            <a:endParaRPr lang="en-US" sz="2400" dirty="0"/>
          </a:p>
          <a:p>
            <a:endParaRPr lang="en-US" sz="2400" dirty="0"/>
          </a:p>
          <a:p>
            <a:r>
              <a:rPr lang="en-US" sz="2400" dirty="0"/>
              <a:t>Gabor Mate - Compassionate Inquiry </a:t>
            </a:r>
          </a:p>
        </p:txBody>
      </p:sp>
    </p:spTree>
    <p:extLst>
      <p:ext uri="{BB962C8B-B14F-4D97-AF65-F5344CB8AC3E}">
        <p14:creationId xmlns:p14="http://schemas.microsoft.com/office/powerpoint/2010/main" val="507040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CBCCA-AA59-8C4D-BF72-647A71960773}"/>
              </a:ext>
            </a:extLst>
          </p:cNvPr>
          <p:cNvSpPr txBox="1"/>
          <p:nvPr/>
        </p:nvSpPr>
        <p:spPr>
          <a:xfrm>
            <a:off x="3106273" y="5284694"/>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665BB7CF-4D9B-ABB2-8CF5-0C1F3128ACA1}"/>
              </a:ext>
            </a:extLst>
          </p:cNvPr>
          <p:cNvSpPr txBox="1"/>
          <p:nvPr/>
        </p:nvSpPr>
        <p:spPr>
          <a:xfrm>
            <a:off x="0" y="0"/>
            <a:ext cx="12192000" cy="6670096"/>
          </a:xfrm>
          <a:prstGeom prst="rect">
            <a:avLst/>
          </a:prstGeom>
          <a:noFill/>
        </p:spPr>
        <p:txBody>
          <a:bodyPr wrap="square" rtlCol="0">
            <a:spAutoFit/>
          </a:bodyPr>
          <a:lstStyle/>
          <a:p>
            <a:pPr algn="ctr">
              <a:lnSpc>
                <a:spcPct val="150000"/>
              </a:lnSpc>
            </a:pPr>
            <a:endParaRPr lang="en-US" sz="2400" dirty="0"/>
          </a:p>
          <a:p>
            <a:pPr algn="ctr">
              <a:lnSpc>
                <a:spcPct val="150000"/>
              </a:lnSpc>
            </a:pPr>
            <a:endParaRPr lang="en-US" sz="2400" dirty="0"/>
          </a:p>
          <a:p>
            <a:pPr algn="ctr">
              <a:lnSpc>
                <a:spcPct val="150000"/>
              </a:lnSpc>
            </a:pPr>
            <a:r>
              <a:rPr lang="en-US" sz="2400" dirty="0"/>
              <a:t>The intention in mindfulness is to learn to not buy into every thought that arises in the mind stream, to not turn passing thoughts into facts.  We learn to become the observer of our inner and outer environments with an attitude of curiosity, non-judgement, acceptance, kindness, compassion.  We begin to understand that we have a strong tendency to project and perceive ourselves, others and the external world mostly based on past experience. Non shaming way of seeing ours and others imperfections. Mindfulness gives us a key to unlock a new way of being in this world.  Deepening the lived experienced of the now not only with our minds, but also with our body and soul</a:t>
            </a:r>
          </a:p>
          <a:p>
            <a:pPr algn="ctr">
              <a:lnSpc>
                <a:spcPct val="150000"/>
              </a:lnSpc>
            </a:pPr>
            <a:r>
              <a:rPr lang="en-US" sz="2400" dirty="0"/>
              <a:t>.</a:t>
            </a:r>
          </a:p>
        </p:txBody>
      </p:sp>
    </p:spTree>
    <p:extLst>
      <p:ext uri="{BB962C8B-B14F-4D97-AF65-F5344CB8AC3E}">
        <p14:creationId xmlns:p14="http://schemas.microsoft.com/office/powerpoint/2010/main" val="664699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B47421-5375-8047-B308-25765F54F468}"/>
              </a:ext>
            </a:extLst>
          </p:cNvPr>
          <p:cNvSpPr txBox="1"/>
          <p:nvPr/>
        </p:nvSpPr>
        <p:spPr>
          <a:xfrm>
            <a:off x="1" y="104172"/>
            <a:ext cx="12192000" cy="6047809"/>
          </a:xfrm>
          <a:prstGeom prst="rect">
            <a:avLst/>
          </a:prstGeom>
          <a:noFill/>
        </p:spPr>
        <p:txBody>
          <a:bodyPr wrap="square" rtlCol="0">
            <a:spAutoFit/>
          </a:bodyPr>
          <a:lstStyle/>
          <a:p>
            <a:pPr>
              <a:lnSpc>
                <a:spcPct val="150000"/>
              </a:lnSpc>
            </a:pPr>
            <a:r>
              <a:rPr lang="en-US" b="1" dirty="0"/>
              <a:t>Mindfulness and Psychological Outcomes for Youths</a:t>
            </a:r>
          </a:p>
          <a:p>
            <a:pPr>
              <a:lnSpc>
                <a:spcPct val="150000"/>
              </a:lnSpc>
            </a:pPr>
            <a:endParaRPr lang="en-US" b="1" dirty="0"/>
          </a:p>
          <a:p>
            <a:pPr>
              <a:lnSpc>
                <a:spcPct val="150000"/>
              </a:lnSpc>
            </a:pPr>
            <a:r>
              <a:rPr lang="en-US" dirty="0"/>
              <a:t>Literature has demonstrated that youths most described benefits from </a:t>
            </a:r>
            <a:r>
              <a:rPr lang="en-US" dirty="0" err="1"/>
              <a:t>practising</a:t>
            </a:r>
            <a:r>
              <a:rPr lang="en-US" dirty="0"/>
              <a:t> mindfulness relate to </a:t>
            </a:r>
            <a:r>
              <a:rPr lang="en-US" b="1" dirty="0"/>
              <a:t>enhanced present-moment awareness, self-regulation and wellbeing</a:t>
            </a:r>
            <a:r>
              <a:rPr lang="en-US" dirty="0"/>
              <a:t> (Brown et al., 2003; </a:t>
            </a:r>
            <a:r>
              <a:rPr lang="en-US" dirty="0" err="1"/>
              <a:t>Weare</a:t>
            </a:r>
            <a:r>
              <a:rPr lang="en-US" dirty="0"/>
              <a:t>, 2013). </a:t>
            </a:r>
          </a:p>
          <a:p>
            <a:pPr>
              <a:lnSpc>
                <a:spcPct val="150000"/>
              </a:lnSpc>
            </a:pPr>
            <a:endParaRPr lang="en-US" dirty="0"/>
          </a:p>
          <a:p>
            <a:pPr>
              <a:lnSpc>
                <a:spcPct val="150000"/>
              </a:lnSpc>
            </a:pPr>
            <a:r>
              <a:rPr lang="en-US" b="1" dirty="0"/>
              <a:t>Present-moment awareness </a:t>
            </a:r>
            <a:r>
              <a:rPr lang="en-US" dirty="0"/>
              <a:t>has been defined as “ a continuous monitoring of experience with a focus on current experience rather than preoccupation with past or future events” (</a:t>
            </a:r>
            <a:r>
              <a:rPr lang="en-US" dirty="0" err="1"/>
              <a:t>Cardaciotto</a:t>
            </a:r>
            <a:r>
              <a:rPr lang="en-US" dirty="0"/>
              <a:t> et al., 2008, p. 205). Some researchers contend that mindfulness training, purposefully facilitates the development of a receptive state of mind where attention is directed towards the bare observable facts of reality, without the habitual mind chatter, but as an observable stream of inner and outer phenomena (Brown et al., 2004). The benefits of mindful awareness have been linked with a myriad of psychological benefits such as improvement of wellbeing, increase in mood, reduction in perceived stress, anxiety and depressive symptoms (Brown et al., 2004).</a:t>
            </a:r>
            <a:endParaRPr lang="en-US" b="1" dirty="0"/>
          </a:p>
          <a:p>
            <a:endParaRPr lang="en-IE" dirty="0"/>
          </a:p>
          <a:p>
            <a:endParaRPr lang="en-US" dirty="0"/>
          </a:p>
        </p:txBody>
      </p:sp>
    </p:spTree>
    <p:extLst>
      <p:ext uri="{BB962C8B-B14F-4D97-AF65-F5344CB8AC3E}">
        <p14:creationId xmlns:p14="http://schemas.microsoft.com/office/powerpoint/2010/main" val="1206431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49CDAD-8AE1-6576-A866-4C0DF8736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1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8B2B4F-03A6-7540-A776-E0BADCF3489A}"/>
              </a:ext>
            </a:extLst>
          </p:cNvPr>
          <p:cNvSpPr txBox="1"/>
          <p:nvPr/>
        </p:nvSpPr>
        <p:spPr>
          <a:xfrm>
            <a:off x="0" y="0"/>
            <a:ext cx="12041529" cy="6186309"/>
          </a:xfrm>
          <a:prstGeom prst="rect">
            <a:avLst/>
          </a:prstGeom>
          <a:noFill/>
        </p:spPr>
        <p:txBody>
          <a:bodyPr wrap="square" rtlCol="0">
            <a:spAutoFit/>
          </a:bodyPr>
          <a:lstStyle/>
          <a:p>
            <a:pPr>
              <a:lnSpc>
                <a:spcPct val="150000"/>
              </a:lnSpc>
            </a:pPr>
            <a:r>
              <a:rPr lang="en-GB" dirty="0"/>
              <a:t>Growing evidence in self-report, physiological and neuroimaging methods shows that mindfulness also improves </a:t>
            </a:r>
            <a:r>
              <a:rPr lang="en-GB" b="1" dirty="0"/>
              <a:t>emotion regulation </a:t>
            </a:r>
            <a:r>
              <a:rPr lang="en-GB" dirty="0"/>
              <a:t>(Baer et al., 2009).</a:t>
            </a:r>
          </a:p>
          <a:p>
            <a:pPr>
              <a:lnSpc>
                <a:spcPct val="150000"/>
              </a:lnSpc>
            </a:pPr>
            <a:endParaRPr lang="en-GB" dirty="0"/>
          </a:p>
          <a:p>
            <a:pPr>
              <a:lnSpc>
                <a:spcPct val="150000"/>
              </a:lnSpc>
            </a:pPr>
            <a:r>
              <a:rPr lang="en-US" dirty="0"/>
              <a:t>Emotion regulation has been defined as a process of regulating arousal and expression of emotions in a way that is flexible and per environmental demands </a:t>
            </a:r>
            <a:r>
              <a:rPr lang="en-GB" dirty="0"/>
              <a:t>(Wang &amp; </a:t>
            </a:r>
            <a:r>
              <a:rPr lang="en-GB" dirty="0" err="1"/>
              <a:t>Saudino</a:t>
            </a:r>
            <a:r>
              <a:rPr lang="en-GB" dirty="0"/>
              <a:t>, 2011</a:t>
            </a:r>
            <a:r>
              <a:rPr lang="en-US" dirty="0"/>
              <a:t>). </a:t>
            </a:r>
            <a:r>
              <a:rPr lang="en-GB" dirty="0" err="1"/>
              <a:t>Hozel</a:t>
            </a:r>
            <a:r>
              <a:rPr lang="en-GB" dirty="0"/>
              <a:t> et al. (2011) argue that many psychological disorders are linked with a reduction in emotional regulation capacity and are frequently associated with a reduction of prefrontal activation and over-amplification of amygdala activation. </a:t>
            </a:r>
          </a:p>
          <a:p>
            <a:pPr>
              <a:lnSpc>
                <a:spcPct val="150000"/>
              </a:lnSpc>
            </a:pPr>
            <a:endParaRPr lang="en-GB" dirty="0"/>
          </a:p>
          <a:p>
            <a:pPr>
              <a:lnSpc>
                <a:spcPct val="150000"/>
              </a:lnSpc>
            </a:pPr>
            <a:r>
              <a:rPr lang="en-GB" dirty="0"/>
              <a:t>“Mindful attention to and labelling of these components [thoughts, emotions, perceptions, movements, and sensations] of internal experience can lead to improved autonomic self-regulation and increased self-awareness” (Ogden, 2015, p.132)</a:t>
            </a:r>
          </a:p>
          <a:p>
            <a:pPr>
              <a:lnSpc>
                <a:spcPct val="150000"/>
              </a:lnSpc>
            </a:pPr>
            <a:endParaRPr lang="en-GB" dirty="0"/>
          </a:p>
          <a:p>
            <a:pPr>
              <a:lnSpc>
                <a:spcPct val="150000"/>
              </a:lnSpc>
            </a:pPr>
            <a:endParaRPr lang="en-GB" dirty="0"/>
          </a:p>
          <a:p>
            <a:endParaRPr lang="en-IE" dirty="0"/>
          </a:p>
        </p:txBody>
      </p:sp>
    </p:spTree>
    <p:extLst>
      <p:ext uri="{BB962C8B-B14F-4D97-AF65-F5344CB8AC3E}">
        <p14:creationId xmlns:p14="http://schemas.microsoft.com/office/powerpoint/2010/main" val="36475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FFC853-D5E2-884A-8895-4FF007652A25}"/>
              </a:ext>
            </a:extLst>
          </p:cNvPr>
          <p:cNvSpPr txBox="1"/>
          <p:nvPr/>
        </p:nvSpPr>
        <p:spPr>
          <a:xfrm>
            <a:off x="0" y="104172"/>
            <a:ext cx="12192000" cy="3779111"/>
          </a:xfrm>
          <a:prstGeom prst="rect">
            <a:avLst/>
          </a:prstGeom>
          <a:noFill/>
        </p:spPr>
        <p:txBody>
          <a:bodyPr wrap="square" rtlCol="0">
            <a:spAutoFit/>
          </a:bodyPr>
          <a:lstStyle/>
          <a:p>
            <a:pPr>
              <a:lnSpc>
                <a:spcPct val="150000"/>
              </a:lnSpc>
            </a:pPr>
            <a:r>
              <a:rPr lang="en-IE" dirty="0"/>
              <a:t>A brain region that determines how much stress we experience is the amygdala. The amygdala is responsible for modulating our fear responses. A study conducted by the American National Institutes of Health, demonstrated that mindfulness meditation reduced the activity of the amygdala and impacted in size changes of this area after 8 weeks of training (Wilson, 2013). </a:t>
            </a:r>
            <a:endParaRPr lang="en-GB" dirty="0"/>
          </a:p>
          <a:p>
            <a:pPr>
              <a:lnSpc>
                <a:spcPct val="150000"/>
              </a:lnSpc>
            </a:pPr>
            <a:endParaRPr lang="en-GB" dirty="0"/>
          </a:p>
          <a:p>
            <a:pPr>
              <a:lnSpc>
                <a:spcPct val="150000"/>
              </a:lnSpc>
            </a:pPr>
            <a:endParaRPr lang="en-GB" dirty="0"/>
          </a:p>
          <a:p>
            <a:pPr>
              <a:lnSpc>
                <a:spcPct val="150000"/>
              </a:lnSpc>
            </a:pPr>
            <a:r>
              <a:rPr lang="en-GB" b="1" dirty="0"/>
              <a:t>Studies indicate that the amygdala’s reaction to stressful situations is more excessive in adolescents than in adults due to immature executive functioning </a:t>
            </a:r>
            <a:r>
              <a:rPr lang="en-GB" dirty="0"/>
              <a:t>(Hare et al., 2008). Practising mindfulness has been shown to activate the prefrontal area and improve prefrontal control over amygdala responses (</a:t>
            </a:r>
            <a:r>
              <a:rPr lang="en-GB" dirty="0" err="1"/>
              <a:t>Hozel</a:t>
            </a:r>
            <a:r>
              <a:rPr lang="en-GB" dirty="0"/>
              <a:t> et al., 2011).</a:t>
            </a:r>
          </a:p>
        </p:txBody>
      </p:sp>
    </p:spTree>
    <p:extLst>
      <p:ext uri="{BB962C8B-B14F-4D97-AF65-F5344CB8AC3E}">
        <p14:creationId xmlns:p14="http://schemas.microsoft.com/office/powerpoint/2010/main" val="1094698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E57E2B-0B78-114A-A503-E2774FE4D2C2}"/>
              </a:ext>
            </a:extLst>
          </p:cNvPr>
          <p:cNvSpPr txBox="1"/>
          <p:nvPr/>
        </p:nvSpPr>
        <p:spPr>
          <a:xfrm>
            <a:off x="0" y="81023"/>
            <a:ext cx="11218985" cy="5025607"/>
          </a:xfrm>
          <a:prstGeom prst="rect">
            <a:avLst/>
          </a:prstGeom>
          <a:noFill/>
        </p:spPr>
        <p:txBody>
          <a:bodyPr wrap="square" rtlCol="0">
            <a:spAutoFit/>
          </a:bodyPr>
          <a:lstStyle/>
          <a:p>
            <a:pPr>
              <a:lnSpc>
                <a:spcPct val="150000"/>
              </a:lnSpc>
            </a:pPr>
            <a:r>
              <a:rPr lang="en-GB" b="1" dirty="0"/>
              <a:t>The third most noted benefit for young persons after practising mindfulness relates to increase in wellbeing.</a:t>
            </a:r>
          </a:p>
          <a:p>
            <a:pPr>
              <a:lnSpc>
                <a:spcPct val="150000"/>
              </a:lnSpc>
            </a:pPr>
            <a:endParaRPr lang="en-GB" dirty="0"/>
          </a:p>
          <a:p>
            <a:pPr>
              <a:lnSpc>
                <a:spcPct val="150000"/>
              </a:lnSpc>
            </a:pPr>
            <a:r>
              <a:rPr lang="en-GB" dirty="0"/>
              <a:t>Meta-analytic studies have shown this to be </a:t>
            </a:r>
            <a:r>
              <a:rPr lang="en-US" dirty="0"/>
              <a:t>primarily linked with perceived decrease in stress levels (</a:t>
            </a:r>
            <a:r>
              <a:rPr lang="en-US" dirty="0" err="1"/>
              <a:t>Weare</a:t>
            </a:r>
            <a:r>
              <a:rPr lang="en-US" dirty="0"/>
              <a:t>, 2013; </a:t>
            </a:r>
            <a:r>
              <a:rPr lang="en-US" dirty="0" err="1"/>
              <a:t>Erbe</a:t>
            </a:r>
            <a:r>
              <a:rPr lang="en-US" dirty="0"/>
              <a:t> &amp; </a:t>
            </a:r>
            <a:r>
              <a:rPr lang="en-US" dirty="0" err="1"/>
              <a:t>Lohrmann</a:t>
            </a:r>
            <a:r>
              <a:rPr lang="en-US" dirty="0"/>
              <a:t>, 2015). </a:t>
            </a:r>
            <a:r>
              <a:rPr lang="en-GB" dirty="0"/>
              <a:t>Stress has been defined as a reaction at a physiological, cellular and emotional level, which is either an internal state of the organism or an external event that ignites internal stress states (Mason, 1975). Each individual has their unique tolerance levels, and the stress response kicks in when the level of stress is higher than the average tolerable measure. Exposure of high levels of stress hormones for a certain period of time may lead to hippocampal damage which increases sensitivity to stress-related disorders such as PTSD, Panic disorders, GAD and Acute stress disorders. </a:t>
            </a:r>
          </a:p>
          <a:p>
            <a:pPr>
              <a:lnSpc>
                <a:spcPct val="150000"/>
              </a:lnSpc>
            </a:pPr>
            <a:endParaRPr lang="en-GB" dirty="0"/>
          </a:p>
        </p:txBody>
      </p:sp>
    </p:spTree>
    <p:extLst>
      <p:ext uri="{BB962C8B-B14F-4D97-AF65-F5344CB8AC3E}">
        <p14:creationId xmlns:p14="http://schemas.microsoft.com/office/powerpoint/2010/main" val="1616613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FBD4E-5811-C34B-997B-E2C66248BB3A}"/>
              </a:ext>
            </a:extLst>
          </p:cNvPr>
          <p:cNvSpPr txBox="1"/>
          <p:nvPr/>
        </p:nvSpPr>
        <p:spPr>
          <a:xfrm>
            <a:off x="1250067" y="1435261"/>
            <a:ext cx="9653286" cy="2532616"/>
          </a:xfrm>
          <a:prstGeom prst="rect">
            <a:avLst/>
          </a:prstGeom>
          <a:noFill/>
        </p:spPr>
        <p:txBody>
          <a:bodyPr wrap="square" rtlCol="0">
            <a:spAutoFit/>
          </a:bodyPr>
          <a:lstStyle/>
          <a:p>
            <a:pPr>
              <a:lnSpc>
                <a:spcPct val="150000"/>
              </a:lnSpc>
            </a:pPr>
            <a:r>
              <a:rPr lang="en-US" dirty="0"/>
              <a:t>Donald et al. (2016) study demonstrated that when </a:t>
            </a:r>
            <a:r>
              <a:rPr lang="en-US" dirty="0" err="1"/>
              <a:t>practising</a:t>
            </a:r>
            <a:r>
              <a:rPr lang="en-US" dirty="0"/>
              <a:t> mindfulness, adaptive-stress responses can be facilitated by present-moment awareness. It can also offer a way of reducing stress-induced mental ‘time travel’ (worrying about the future or ruminating about the past) which nurtures relaxation and can ignite an approaching and acceptance, rather than avoidance coping mechanisms.</a:t>
            </a:r>
          </a:p>
          <a:p>
            <a:pPr>
              <a:lnSpc>
                <a:spcPct val="150000"/>
              </a:lnSpc>
            </a:pPr>
            <a:endParaRPr lang="en-US" dirty="0"/>
          </a:p>
        </p:txBody>
      </p:sp>
    </p:spTree>
    <p:extLst>
      <p:ext uri="{BB962C8B-B14F-4D97-AF65-F5344CB8AC3E}">
        <p14:creationId xmlns:p14="http://schemas.microsoft.com/office/powerpoint/2010/main" val="548146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extBox 1">
            <a:extLst>
              <a:ext uri="{FF2B5EF4-FFF2-40B4-BE49-F238E27FC236}">
                <a16:creationId xmlns:a16="http://schemas.microsoft.com/office/drawing/2014/main" id="{333868CA-A51C-C74A-ABB6-41811485F2D1}"/>
              </a:ext>
            </a:extLst>
          </p:cNvPr>
          <p:cNvGraphicFramePr/>
          <p:nvPr>
            <p:extLst>
              <p:ext uri="{D42A27DB-BD31-4B8C-83A1-F6EECF244321}">
                <p14:modId xmlns:p14="http://schemas.microsoft.com/office/powerpoint/2010/main" val="2370344323"/>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08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1CBAC2-CE53-4249-9A66-090F7BDB3D8C}"/>
              </a:ext>
            </a:extLst>
          </p:cNvPr>
          <p:cNvSpPr/>
          <p:nvPr/>
        </p:nvSpPr>
        <p:spPr>
          <a:xfrm>
            <a:off x="92597" y="706055"/>
            <a:ext cx="11919863" cy="4909765"/>
          </a:xfrm>
          <a:prstGeom prst="rect">
            <a:avLst/>
          </a:prstGeom>
        </p:spPr>
        <p:txBody>
          <a:bodyPr wrap="square">
            <a:spAutoFit/>
          </a:bodyPr>
          <a:lstStyle/>
          <a:p>
            <a:pPr>
              <a:lnSpc>
                <a:spcPct val="150000"/>
              </a:lnSpc>
              <a:spcAft>
                <a:spcPts val="0"/>
              </a:spcAft>
            </a:pPr>
            <a:r>
              <a:rPr lang="en-IE" sz="2400" b="1" dirty="0">
                <a:ea typeface="Times New Roman" panose="02020603050405020304" pitchFamily="18" charset="0"/>
                <a:cs typeface="Times New Roman" panose="02020603050405020304" pitchFamily="18" charset="0"/>
              </a:rPr>
              <a:t>Mindfulness Meditation and Neuroplasticity</a:t>
            </a:r>
          </a:p>
          <a:p>
            <a:pPr>
              <a:lnSpc>
                <a:spcPct val="150000"/>
              </a:lnSpc>
              <a:spcAft>
                <a:spcPts val="0"/>
              </a:spcAft>
            </a:pPr>
            <a:endParaRPr lang="en-IE" sz="2400" b="1" dirty="0">
              <a:ea typeface="Calibri" panose="020F0502020204030204" pitchFamily="34" charset="0"/>
              <a:cs typeface="Times New Roman" panose="02020603050405020304" pitchFamily="18" charset="0"/>
            </a:endParaRPr>
          </a:p>
          <a:p>
            <a:pPr>
              <a:lnSpc>
                <a:spcPct val="150000"/>
              </a:lnSpc>
              <a:spcAft>
                <a:spcPts val="0"/>
              </a:spcAft>
            </a:pPr>
            <a:r>
              <a:rPr lang="en-IE" dirty="0">
                <a:ea typeface="Times New Roman" panose="02020603050405020304" pitchFamily="18" charset="0"/>
                <a:cs typeface="Times New Roman" panose="02020603050405020304" pitchFamily="18" charset="0"/>
              </a:rPr>
              <a:t>Through practices in focusing attention, it has been argued that meditators are strengthening neural circuity related to voluntary control of attention. A recent study at Massachusetts General Hospital mentioned in the article “Mastering Your Own Mind” (2013), showed evidence that 40 minutes of daily meditation appears to thicken parts of the cerebral cortex involved in attention and sensory processing. MRI scans have demonstrated that long-term practitioners had actually altered the structure and function of their brains (Davidson, 2010).</a:t>
            </a:r>
            <a:endParaRPr lang="en-IE" dirty="0">
              <a:ea typeface="Calibri" panose="020F0502020204030204" pitchFamily="34" charset="0"/>
              <a:cs typeface="Times New Roman" panose="02020603050405020304" pitchFamily="18" charset="0"/>
            </a:endParaRPr>
          </a:p>
          <a:p>
            <a:pPr>
              <a:lnSpc>
                <a:spcPct val="150000"/>
              </a:lnSpc>
              <a:spcAft>
                <a:spcPts val="0"/>
              </a:spcAft>
            </a:pPr>
            <a:r>
              <a:rPr lang="en-IE" dirty="0">
                <a:ea typeface="Times New Roman" panose="02020603050405020304" pitchFamily="18" charset="0"/>
                <a:cs typeface="Times New Roman" panose="02020603050405020304" pitchFamily="18" charset="0"/>
              </a:rPr>
              <a:t> </a:t>
            </a:r>
            <a:endParaRPr lang="en-IE" dirty="0">
              <a:ea typeface="Calibri" panose="020F0502020204030204" pitchFamily="34" charset="0"/>
              <a:cs typeface="Times New Roman" panose="02020603050405020304" pitchFamily="18" charset="0"/>
            </a:endParaRPr>
          </a:p>
          <a:p>
            <a:pPr>
              <a:lnSpc>
                <a:spcPct val="150000"/>
              </a:lnSpc>
              <a:spcAft>
                <a:spcPts val="0"/>
              </a:spcAft>
            </a:pPr>
            <a:r>
              <a:rPr lang="en-IE" dirty="0">
                <a:ea typeface="Times New Roman" panose="02020603050405020304" pitchFamily="18" charset="0"/>
                <a:cs typeface="Times New Roman" panose="02020603050405020304" pitchFamily="18" charset="0"/>
              </a:rPr>
              <a:t>Through practicing loving kindness and compassion practices, meditators have shown to develop areas of their brains linked with positive emotions in only 2 weeks, 30 mins per day. </a:t>
            </a:r>
            <a:endParaRPr lang="en-IE"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826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45BAD9-D7E7-9B47-B3E6-BB9F501D3257}"/>
              </a:ext>
            </a:extLst>
          </p:cNvPr>
          <p:cNvSpPr/>
          <p:nvPr/>
        </p:nvSpPr>
        <p:spPr>
          <a:xfrm>
            <a:off x="949125" y="625033"/>
            <a:ext cx="10761806" cy="2948115"/>
          </a:xfrm>
          <a:prstGeom prst="rect">
            <a:avLst/>
          </a:prstGeom>
        </p:spPr>
        <p:txBody>
          <a:bodyPr wrap="square">
            <a:spAutoFit/>
          </a:bodyPr>
          <a:lstStyle/>
          <a:p>
            <a:pPr>
              <a:lnSpc>
                <a:spcPct val="150000"/>
              </a:lnSpc>
            </a:pPr>
            <a:r>
              <a:rPr lang="en-US" dirty="0"/>
              <a:t>We become more aware of patterns of behaving and reacting. We can look at our usual strategies we have when trying to avoid, deny, suppress what the mind translates as unpleasant. Learning to stay with whatever arises, or at least turn towards what is difficult. Above all we develop a deep compassionate understanding on how the past has shaped our way of being and we stop the shaming and blaming ourselves for how we are in the now. </a:t>
            </a:r>
          </a:p>
          <a:p>
            <a:pPr>
              <a:lnSpc>
                <a:spcPct val="150000"/>
              </a:lnSpc>
            </a:pPr>
            <a:endParaRPr lang="en-US" dirty="0"/>
          </a:p>
          <a:p>
            <a:pPr>
              <a:lnSpc>
                <a:spcPct val="150000"/>
              </a:lnSpc>
            </a:pPr>
            <a:r>
              <a:rPr lang="en-US" dirty="0"/>
              <a:t>Turning towards self with kindness</a:t>
            </a:r>
          </a:p>
        </p:txBody>
      </p:sp>
    </p:spTree>
    <p:extLst>
      <p:ext uri="{BB962C8B-B14F-4D97-AF65-F5344CB8AC3E}">
        <p14:creationId xmlns:p14="http://schemas.microsoft.com/office/powerpoint/2010/main" val="3559752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859373-4C3C-B24A-A3A4-98737C0B117F}"/>
              </a:ext>
            </a:extLst>
          </p:cNvPr>
          <p:cNvSpPr txBox="1"/>
          <p:nvPr/>
        </p:nvSpPr>
        <p:spPr>
          <a:xfrm>
            <a:off x="3282462" y="3305908"/>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872659FF-C680-8D48-9EBA-C13B78AACE39}"/>
              </a:ext>
            </a:extLst>
          </p:cNvPr>
          <p:cNvSpPr txBox="1"/>
          <p:nvPr/>
        </p:nvSpPr>
        <p:spPr>
          <a:xfrm>
            <a:off x="0" y="0"/>
            <a:ext cx="12192000" cy="7017307"/>
          </a:xfrm>
          <a:prstGeom prst="rect">
            <a:avLst/>
          </a:prstGeom>
          <a:noFill/>
        </p:spPr>
        <p:txBody>
          <a:bodyPr wrap="square" rtlCol="0">
            <a:spAutoFit/>
          </a:bodyPr>
          <a:lstStyle/>
          <a:p>
            <a:r>
              <a:rPr lang="en-US" b="1" dirty="0"/>
              <a:t>Insight dialogue ( 5mins sharing each+10 mins debriefing=20 mins)</a:t>
            </a:r>
          </a:p>
          <a:p>
            <a:endParaRPr lang="en-US" dirty="0"/>
          </a:p>
          <a:p>
            <a:r>
              <a:rPr lang="en-US" dirty="0"/>
              <a:t>Decide who is talking first and who is listening. You will need an alarm to be set for 5mins for each person sharing. Closing your eyes is an option when listening or speaking during this practice.</a:t>
            </a:r>
          </a:p>
          <a:p>
            <a:endParaRPr lang="en-US" dirty="0"/>
          </a:p>
          <a:p>
            <a:r>
              <a:rPr lang="en-US" dirty="0"/>
              <a:t>For 5 mins without being interrupted you share how the day is going for you so far. What are the insights you may have gained about your patterns of projecting, assuming, reacting, behaving, thinking, feeling, sensing? What is arising for you as you share?</a:t>
            </a:r>
          </a:p>
          <a:p>
            <a:endParaRPr lang="en-US" dirty="0"/>
          </a:p>
          <a:p>
            <a:r>
              <a:rPr lang="en-US" dirty="0"/>
              <a:t>Use mindfulness to drop from your head into your body. If you begin to get caught up in your head, bring your awareness to your feet. Noticing and narrating sensations, emotions, feelings, thoughts, urges, patterns, reactivities that are arising within you as you share. Pause as much as you need to in order to reconnect with your body. </a:t>
            </a:r>
          </a:p>
          <a:p>
            <a:endParaRPr lang="en-US" dirty="0"/>
          </a:p>
          <a:p>
            <a:r>
              <a:rPr lang="en-US" dirty="0"/>
              <a:t>The listener’s role is to listen only. To be mindful of his/her own emotions, feelings, sensations, thoughts, reactivities, urges, patterns, etc. As best as we can we refrain from adding anything as we receive their story. Practicing deeply listening to the other and to self. </a:t>
            </a:r>
          </a:p>
          <a:p>
            <a:endParaRPr lang="en-US" dirty="0"/>
          </a:p>
          <a:p>
            <a:r>
              <a:rPr lang="en-US" dirty="0"/>
              <a:t>Talker and Listener = Noticing what is unfolding in the “in between” you two. </a:t>
            </a:r>
          </a:p>
          <a:p>
            <a:endParaRPr lang="en-US" dirty="0"/>
          </a:p>
          <a:p>
            <a:pPr fontAlgn="base"/>
            <a:r>
              <a:rPr lang="en-IE" dirty="0"/>
              <a:t>Swap roles and practise again.</a:t>
            </a:r>
          </a:p>
          <a:p>
            <a:pPr fontAlgn="base"/>
            <a:endParaRPr lang="en-IE" dirty="0"/>
          </a:p>
          <a:p>
            <a:r>
              <a:rPr lang="en-US" dirty="0"/>
              <a:t>Debrief for 10 mins. </a:t>
            </a:r>
          </a:p>
          <a:p>
            <a:endParaRPr lang="en-US" dirty="0"/>
          </a:p>
          <a:p>
            <a:endParaRPr lang="en-US" dirty="0"/>
          </a:p>
        </p:txBody>
      </p:sp>
    </p:spTree>
    <p:extLst>
      <p:ext uri="{BB962C8B-B14F-4D97-AF65-F5344CB8AC3E}">
        <p14:creationId xmlns:p14="http://schemas.microsoft.com/office/powerpoint/2010/main" val="1375879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2F5F7-8D54-5E41-A12E-2B8DB66DD354}"/>
              </a:ext>
            </a:extLst>
          </p:cNvPr>
          <p:cNvSpPr txBox="1"/>
          <p:nvPr/>
        </p:nvSpPr>
        <p:spPr>
          <a:xfrm>
            <a:off x="1" y="359947"/>
            <a:ext cx="9013560" cy="5682622"/>
          </a:xfrm>
          <a:prstGeom prst="rect">
            <a:avLst/>
          </a:prstGeom>
        </p:spPr>
        <p:txBody>
          <a:bodyPr vert="horz" lIns="91440" tIns="45720" rIns="91440" bIns="45720" rtlCol="0">
            <a:normAutofit/>
          </a:bodyPr>
          <a:lstStyle/>
          <a:p>
            <a:pPr>
              <a:lnSpc>
                <a:spcPct val="90000"/>
              </a:lnSpc>
              <a:spcBef>
                <a:spcPts val="1000"/>
              </a:spcBef>
              <a:buClr>
                <a:schemeClr val="accent1"/>
              </a:buClr>
              <a:buFont typeface="Wingdings 3" charset="2"/>
              <a:buChar char=""/>
            </a:pPr>
            <a:r>
              <a:rPr lang="en-US" dirty="0">
                <a:solidFill>
                  <a:schemeClr val="tx1">
                    <a:lumMod val="75000"/>
                    <a:lumOff val="25000"/>
                  </a:schemeClr>
                </a:solidFill>
              </a:rPr>
              <a:t>Discussion:</a:t>
            </a: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What did you notice about this practice?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Did you find it easier to settle the mind with this practice or did you mind wondered more?</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Where there any sensations that you felt difficult to stay with? Or maybe areas of your body?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What was your attitude towards what you experienced? </a:t>
            </a:r>
          </a:p>
          <a:p>
            <a:pPr>
              <a:lnSpc>
                <a:spcPct val="90000"/>
              </a:lnSpc>
              <a:spcBef>
                <a:spcPts val="1000"/>
              </a:spcBef>
              <a:buClr>
                <a:schemeClr val="accent1"/>
              </a:buClr>
            </a:pPr>
            <a:endParaRPr lang="en-US"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rPr>
              <a:t>Can you see this practice benefiting any of your existing or future young clients?</a:t>
            </a:r>
          </a:p>
        </p:txBody>
      </p:sp>
      <p:pic>
        <p:nvPicPr>
          <p:cNvPr id="7" name="Graphic 6" descr="Head with Gears">
            <a:extLst>
              <a:ext uri="{FF2B5EF4-FFF2-40B4-BE49-F238E27FC236}">
                <a16:creationId xmlns:a16="http://schemas.microsoft.com/office/drawing/2014/main" id="{EF53163C-2C79-456B-BBD3-F90E53C4B7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0467" y="3201258"/>
            <a:ext cx="2873159" cy="2873159"/>
          </a:xfrm>
          <a:prstGeom prst="rect">
            <a:avLst/>
          </a:prstGeom>
        </p:spPr>
      </p:pic>
    </p:spTree>
    <p:extLst>
      <p:ext uri="{BB962C8B-B14F-4D97-AF65-F5344CB8AC3E}">
        <p14:creationId xmlns:p14="http://schemas.microsoft.com/office/powerpoint/2010/main" val="403868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694B-7AF5-114B-9647-FFC27A41DA93}"/>
              </a:ext>
            </a:extLst>
          </p:cNvPr>
          <p:cNvSpPr>
            <a:spLocks noGrp="1"/>
          </p:cNvSpPr>
          <p:nvPr>
            <p:ph type="ctrTitle" idx="4294967295"/>
          </p:nvPr>
        </p:nvSpPr>
        <p:spPr>
          <a:xfrm>
            <a:off x="4060825" y="1865313"/>
            <a:ext cx="8131175" cy="2262187"/>
          </a:xfrm>
        </p:spPr>
        <p:txBody>
          <a:bodyPr vert="horz" lIns="91440" tIns="45720" rIns="91440" bIns="45720" rtlCol="0" anchor="b">
            <a:normAutofit/>
          </a:bodyPr>
          <a:lstStyle/>
          <a:p>
            <a:pPr>
              <a:lnSpc>
                <a:spcPct val="90000"/>
              </a:lnSpc>
            </a:pPr>
            <a:r>
              <a:rPr lang="en-US" sz="5000"/>
              <a:t>Module 2: </a:t>
            </a:r>
            <a:br>
              <a:rPr lang="en-US" sz="5000"/>
            </a:br>
            <a:r>
              <a:rPr lang="en-US" sz="5000"/>
              <a:t>Mindfulness-Based Interventions for Youth</a:t>
            </a:r>
          </a:p>
        </p:txBody>
      </p:sp>
      <p:sp>
        <p:nvSpPr>
          <p:cNvPr id="3" name="Subtitle 2">
            <a:extLst>
              <a:ext uri="{FF2B5EF4-FFF2-40B4-BE49-F238E27FC236}">
                <a16:creationId xmlns:a16="http://schemas.microsoft.com/office/drawing/2014/main" id="{225855E3-994D-2549-8184-B477942277DC}"/>
              </a:ext>
            </a:extLst>
          </p:cNvPr>
          <p:cNvSpPr>
            <a:spLocks noGrp="1"/>
          </p:cNvSpPr>
          <p:nvPr>
            <p:ph type="subTitle" idx="4294967295"/>
          </p:nvPr>
        </p:nvSpPr>
        <p:spPr>
          <a:xfrm>
            <a:off x="4060825" y="4127500"/>
            <a:ext cx="8131175" cy="1127125"/>
          </a:xfrm>
        </p:spPr>
        <p:txBody>
          <a:bodyPr vert="horz" lIns="91440" tIns="45720" rIns="91440" bIns="45720" rtlCol="0" anchor="t">
            <a:normAutofit/>
          </a:bodyPr>
          <a:lstStyle/>
          <a:p>
            <a:pPr marL="0" indent="0">
              <a:buNone/>
            </a:pPr>
            <a:r>
              <a:rPr lang="en-US">
                <a:solidFill>
                  <a:schemeClr val="tx1">
                    <a:lumMod val="65000"/>
                    <a:lumOff val="35000"/>
                  </a:schemeClr>
                </a:solidFill>
              </a:rPr>
              <a:t>Facilitator: </a:t>
            </a:r>
          </a:p>
          <a:p>
            <a:pPr marL="0" indent="0">
              <a:buNone/>
            </a:pPr>
            <a:r>
              <a:rPr lang="en-US">
                <a:solidFill>
                  <a:schemeClr val="tx1">
                    <a:lumMod val="65000"/>
                    <a:lumOff val="35000"/>
                  </a:schemeClr>
                </a:solidFill>
              </a:rPr>
              <a:t>Kati Simpson</a:t>
            </a:r>
          </a:p>
          <a:p>
            <a:pPr marL="0" indent="0">
              <a:buNone/>
            </a:pPr>
            <a:endParaRPr lang="en-US">
              <a:solidFill>
                <a:schemeClr val="tx1">
                  <a:lumMod val="65000"/>
                  <a:lumOff val="35000"/>
                </a:schemeClr>
              </a:solidFill>
            </a:endParaRPr>
          </a:p>
        </p:txBody>
      </p:sp>
    </p:spTree>
    <p:extLst>
      <p:ext uri="{BB962C8B-B14F-4D97-AF65-F5344CB8AC3E}">
        <p14:creationId xmlns:p14="http://schemas.microsoft.com/office/powerpoint/2010/main" val="42094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97FF3-79B8-754F-8111-0E89A5A8B65D}"/>
              </a:ext>
            </a:extLst>
          </p:cNvPr>
          <p:cNvSpPr txBox="1"/>
          <p:nvPr/>
        </p:nvSpPr>
        <p:spPr>
          <a:xfrm>
            <a:off x="2054268" y="1038857"/>
            <a:ext cx="9407047" cy="1200329"/>
          </a:xfrm>
          <a:prstGeom prst="rect">
            <a:avLst/>
          </a:prstGeom>
          <a:noFill/>
        </p:spPr>
        <p:txBody>
          <a:bodyPr wrap="square" rtlCol="0">
            <a:spAutoFit/>
          </a:bodyPr>
          <a:lstStyle/>
          <a:p>
            <a:r>
              <a:rPr lang="en-US" dirty="0"/>
              <a:t> </a:t>
            </a:r>
            <a:r>
              <a:rPr lang="en-US" b="1" dirty="0"/>
              <a:t>Module Content = Blended Learning</a:t>
            </a:r>
          </a:p>
          <a:p>
            <a:endParaRPr lang="en-US" dirty="0"/>
          </a:p>
          <a:p>
            <a:endParaRPr lang="en-US" dirty="0"/>
          </a:p>
          <a:p>
            <a:r>
              <a:rPr lang="en-US" dirty="0"/>
              <a:t>Didactic Learning</a:t>
            </a:r>
          </a:p>
        </p:txBody>
      </p:sp>
      <p:sp>
        <p:nvSpPr>
          <p:cNvPr id="4" name="Right Arrow 3">
            <a:extLst>
              <a:ext uri="{FF2B5EF4-FFF2-40B4-BE49-F238E27FC236}">
                <a16:creationId xmlns:a16="http://schemas.microsoft.com/office/drawing/2014/main" id="{8EB3001D-4A22-184E-9858-88824368CB4D}"/>
              </a:ext>
            </a:extLst>
          </p:cNvPr>
          <p:cNvSpPr/>
          <p:nvPr/>
        </p:nvSpPr>
        <p:spPr>
          <a:xfrm>
            <a:off x="5958213" y="198514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2C5756-5131-8846-A31F-493F583E29C9}"/>
              </a:ext>
            </a:extLst>
          </p:cNvPr>
          <p:cNvSpPr txBox="1"/>
          <p:nvPr/>
        </p:nvSpPr>
        <p:spPr>
          <a:xfrm>
            <a:off x="7074408" y="1731115"/>
            <a:ext cx="3898392" cy="1754326"/>
          </a:xfrm>
          <a:prstGeom prst="rect">
            <a:avLst/>
          </a:prstGeom>
          <a:noFill/>
        </p:spPr>
        <p:txBody>
          <a:bodyPr wrap="square" rtlCol="0">
            <a:spAutoFit/>
          </a:bodyPr>
          <a:lstStyle/>
          <a:p>
            <a:r>
              <a:rPr lang="en-US" dirty="0"/>
              <a:t>Definition</a:t>
            </a:r>
          </a:p>
          <a:p>
            <a:r>
              <a:rPr lang="en-US" dirty="0"/>
              <a:t>Psychological Model</a:t>
            </a:r>
          </a:p>
          <a:p>
            <a:r>
              <a:rPr lang="en-US" dirty="0"/>
              <a:t>Mechanisms of Change</a:t>
            </a:r>
          </a:p>
          <a:p>
            <a:r>
              <a:rPr lang="en-US" dirty="0"/>
              <a:t>Proposed Benefits</a:t>
            </a:r>
          </a:p>
          <a:p>
            <a:r>
              <a:rPr lang="en-US" dirty="0"/>
              <a:t>Integrating into Clinical Practice</a:t>
            </a:r>
          </a:p>
          <a:p>
            <a:endParaRPr lang="en-US" dirty="0"/>
          </a:p>
        </p:txBody>
      </p:sp>
      <p:sp>
        <p:nvSpPr>
          <p:cNvPr id="6" name="TextBox 5">
            <a:extLst>
              <a:ext uri="{FF2B5EF4-FFF2-40B4-BE49-F238E27FC236}">
                <a16:creationId xmlns:a16="http://schemas.microsoft.com/office/drawing/2014/main" id="{BBDDFA17-4108-9549-B103-519E4E65F11B}"/>
              </a:ext>
            </a:extLst>
          </p:cNvPr>
          <p:cNvSpPr txBox="1"/>
          <p:nvPr/>
        </p:nvSpPr>
        <p:spPr>
          <a:xfrm>
            <a:off x="2054268" y="4008329"/>
            <a:ext cx="3903945" cy="369332"/>
          </a:xfrm>
          <a:prstGeom prst="rect">
            <a:avLst/>
          </a:prstGeom>
          <a:noFill/>
        </p:spPr>
        <p:txBody>
          <a:bodyPr wrap="square" rtlCol="0">
            <a:spAutoFit/>
          </a:bodyPr>
          <a:lstStyle/>
          <a:p>
            <a:r>
              <a:rPr lang="en-US" dirty="0"/>
              <a:t>Experiential Learning</a:t>
            </a:r>
          </a:p>
        </p:txBody>
      </p:sp>
      <p:sp>
        <p:nvSpPr>
          <p:cNvPr id="7" name="Right Arrow 6">
            <a:extLst>
              <a:ext uri="{FF2B5EF4-FFF2-40B4-BE49-F238E27FC236}">
                <a16:creationId xmlns:a16="http://schemas.microsoft.com/office/drawing/2014/main" id="{BB4E2227-5676-0B42-99DE-8853113C8DE9}"/>
              </a:ext>
            </a:extLst>
          </p:cNvPr>
          <p:cNvSpPr/>
          <p:nvPr/>
        </p:nvSpPr>
        <p:spPr>
          <a:xfrm>
            <a:off x="5958213" y="390359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DD45FAF-2017-2946-8C93-CA05E725AE90}"/>
              </a:ext>
            </a:extLst>
          </p:cNvPr>
          <p:cNvSpPr txBox="1"/>
          <p:nvPr/>
        </p:nvSpPr>
        <p:spPr>
          <a:xfrm>
            <a:off x="7157914" y="3782861"/>
            <a:ext cx="3682652" cy="2862322"/>
          </a:xfrm>
          <a:prstGeom prst="rect">
            <a:avLst/>
          </a:prstGeom>
          <a:noFill/>
        </p:spPr>
        <p:txBody>
          <a:bodyPr wrap="square" rtlCol="0">
            <a:spAutoFit/>
          </a:bodyPr>
          <a:lstStyle/>
          <a:p>
            <a:r>
              <a:rPr lang="en-US" dirty="0"/>
              <a:t>Recognizing what we are training: the unsettled mind</a:t>
            </a:r>
          </a:p>
          <a:p>
            <a:endParaRPr lang="en-US" dirty="0"/>
          </a:p>
          <a:p>
            <a:r>
              <a:rPr lang="en-US" dirty="0"/>
              <a:t>How to settle the mind with Formal and </a:t>
            </a:r>
          </a:p>
          <a:p>
            <a:r>
              <a:rPr lang="en-US" dirty="0"/>
              <a:t>Informal practices</a:t>
            </a:r>
          </a:p>
          <a:p>
            <a:endParaRPr lang="en-US" dirty="0"/>
          </a:p>
          <a:p>
            <a:r>
              <a:rPr lang="en-US" dirty="0"/>
              <a:t>Practices beneficial to young clients</a:t>
            </a:r>
          </a:p>
          <a:p>
            <a:endParaRPr lang="en-US" dirty="0"/>
          </a:p>
        </p:txBody>
      </p:sp>
    </p:spTree>
    <p:extLst>
      <p:ext uri="{BB962C8B-B14F-4D97-AF65-F5344CB8AC3E}">
        <p14:creationId xmlns:p14="http://schemas.microsoft.com/office/powerpoint/2010/main" val="907634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ompany name&#10;&#10;Description automatically generated with medium confidence">
            <a:extLst>
              <a:ext uri="{FF2B5EF4-FFF2-40B4-BE49-F238E27FC236}">
                <a16:creationId xmlns:a16="http://schemas.microsoft.com/office/drawing/2014/main" id="{521DDB55-932C-E44B-A27D-479BE9FEFCF7}"/>
              </a:ext>
            </a:extLst>
          </p:cNvPr>
          <p:cNvPicPr>
            <a:picLocks noChangeAspect="1"/>
          </p:cNvPicPr>
          <p:nvPr/>
        </p:nvPicPr>
        <p:blipFill>
          <a:blip r:embed="rId3"/>
          <a:stretch>
            <a:fillRect/>
          </a:stretch>
        </p:blipFill>
        <p:spPr>
          <a:xfrm>
            <a:off x="1270" y="1"/>
            <a:ext cx="12190730" cy="6858000"/>
          </a:xfrm>
          <a:prstGeom prst="rect">
            <a:avLst/>
          </a:prstGeom>
        </p:spPr>
      </p:pic>
    </p:spTree>
    <p:extLst>
      <p:ext uri="{BB962C8B-B14F-4D97-AF65-F5344CB8AC3E}">
        <p14:creationId xmlns:p14="http://schemas.microsoft.com/office/powerpoint/2010/main" val="115627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6B8208-72F0-1B4E-8FD6-79110A309B8F}"/>
              </a:ext>
            </a:extLst>
          </p:cNvPr>
          <p:cNvSpPr txBox="1"/>
          <p:nvPr/>
        </p:nvSpPr>
        <p:spPr>
          <a:xfrm>
            <a:off x="0" y="0"/>
            <a:ext cx="11817129" cy="4776961"/>
          </a:xfrm>
          <a:prstGeom prst="rect">
            <a:avLst/>
          </a:prstGeom>
        </p:spPr>
        <p:txBody>
          <a:bodyPr vert="horz" lIns="91440" tIns="45720" rIns="91440" bIns="45720" rtlCol="0">
            <a:noAutofit/>
          </a:bodyPr>
          <a:lstStyle/>
          <a:p>
            <a:pPr>
              <a:lnSpc>
                <a:spcPct val="150000"/>
              </a:lnSpc>
              <a:spcBef>
                <a:spcPts val="1000"/>
              </a:spcBef>
              <a:buClr>
                <a:schemeClr val="accent1"/>
              </a:buClr>
            </a:pPr>
            <a:r>
              <a:rPr lang="en-US" b="1" dirty="0">
                <a:solidFill>
                  <a:schemeClr val="tx1">
                    <a:lumMod val="75000"/>
                    <a:lumOff val="25000"/>
                  </a:schemeClr>
                </a:solidFill>
              </a:rPr>
              <a:t> Body Scan</a:t>
            </a:r>
          </a:p>
          <a:p>
            <a:pPr>
              <a:lnSpc>
                <a:spcPct val="150000"/>
              </a:lnSpc>
              <a:spcBef>
                <a:spcPts val="1000"/>
              </a:spcBef>
              <a:buClr>
                <a:schemeClr val="accent1"/>
              </a:buClr>
            </a:pPr>
            <a:r>
              <a:rPr lang="en-US" dirty="0">
                <a:solidFill>
                  <a:schemeClr val="tx1">
                    <a:lumMod val="75000"/>
                    <a:lumOff val="25000"/>
                  </a:schemeClr>
                </a:solidFill>
              </a:rPr>
              <a:t>Rationale:</a:t>
            </a:r>
          </a:p>
          <a:p>
            <a:pPr>
              <a:lnSpc>
                <a:spcPct val="150000"/>
              </a:lnSpc>
              <a:spcBef>
                <a:spcPts val="1000"/>
              </a:spcBef>
              <a:buClr>
                <a:schemeClr val="accent1"/>
              </a:buClr>
              <a:buFont typeface="Wingdings 3" charset="2"/>
              <a:buChar char=""/>
            </a:pPr>
            <a:r>
              <a:rPr lang="en-US" dirty="0">
                <a:solidFill>
                  <a:schemeClr val="tx1">
                    <a:lumMod val="75000"/>
                    <a:lumOff val="25000"/>
                  </a:schemeClr>
                </a:solidFill>
              </a:rPr>
              <a:t>Importance of strengthening the mind-body connection. Bring the mind where the body is. “Our intent is not to feel better, but to get better at feeling!” When we get better at feeling, we have a better chance of feeling better because we can try to offer support and resource our difficulties (Brown, 1962).</a:t>
            </a:r>
          </a:p>
          <a:p>
            <a:pPr>
              <a:lnSpc>
                <a:spcPct val="150000"/>
              </a:lnSpc>
              <a:spcBef>
                <a:spcPts val="1000"/>
              </a:spcBef>
              <a:buClr>
                <a:schemeClr val="accent1"/>
              </a:buClr>
              <a:buFont typeface="Wingdings 3" charset="2"/>
              <a:buChar char=""/>
            </a:pPr>
            <a:r>
              <a:rPr lang="en-US" dirty="0">
                <a:solidFill>
                  <a:schemeClr val="tx1">
                    <a:lumMod val="75000"/>
                    <a:lumOff val="25000"/>
                  </a:schemeClr>
                </a:solidFill>
              </a:rPr>
              <a:t>Body scan helps us to acknowledge raw sensations with mindful sensitivity which gives us a more balanced awareness of our inner landscape – feelings, emotions, thoughts, perceptions, all manifesting in the body as bodily sensations. </a:t>
            </a:r>
          </a:p>
          <a:p>
            <a:pPr>
              <a:lnSpc>
                <a:spcPct val="150000"/>
              </a:lnSpc>
              <a:spcBef>
                <a:spcPts val="1000"/>
              </a:spcBef>
              <a:buClr>
                <a:schemeClr val="accent1"/>
              </a:buClr>
              <a:buFont typeface="Wingdings 3" charset="2"/>
              <a:buChar char=""/>
            </a:pPr>
            <a:r>
              <a:rPr lang="en-US" dirty="0">
                <a:solidFill>
                  <a:schemeClr val="tx1">
                    <a:lumMod val="75000"/>
                    <a:lumOff val="25000"/>
                  </a:schemeClr>
                </a:solidFill>
              </a:rPr>
              <a:t>Learning to become aware of the wisdom within the body = not forcing anything! </a:t>
            </a:r>
          </a:p>
          <a:p>
            <a:pPr>
              <a:lnSpc>
                <a:spcPct val="150000"/>
              </a:lnSpc>
              <a:spcBef>
                <a:spcPts val="1000"/>
              </a:spcBef>
              <a:buClr>
                <a:schemeClr val="accent1"/>
              </a:buClr>
              <a:buFont typeface="Wingdings 3" charset="2"/>
              <a:buChar char=""/>
            </a:pPr>
            <a:r>
              <a:rPr lang="en-US" dirty="0">
                <a:solidFill>
                  <a:schemeClr val="tx1">
                    <a:lumMod val="75000"/>
                    <a:lumOff val="25000"/>
                  </a:schemeClr>
                </a:solidFill>
              </a:rPr>
              <a:t>Remember that 1 in 4 children in Ireland have suffered some sort of sexual boundary violation, therefore we go easy and gently with bodily based practices. Not noticing anything is ok, normalize fear of bodily sensations, give them a way out (sounds).</a:t>
            </a:r>
          </a:p>
          <a:p>
            <a:pPr>
              <a:lnSpc>
                <a:spcPct val="150000"/>
              </a:lnSpc>
              <a:spcBef>
                <a:spcPts val="1000"/>
              </a:spcBef>
              <a:buClr>
                <a:schemeClr val="accent1"/>
              </a:buClr>
            </a:pPr>
            <a:endParaRPr lang="en-US" dirty="0">
              <a:solidFill>
                <a:schemeClr val="tx1">
                  <a:lumMod val="75000"/>
                  <a:lumOff val="25000"/>
                </a:schemeClr>
              </a:solidFill>
            </a:endParaRPr>
          </a:p>
        </p:txBody>
      </p:sp>
    </p:spTree>
    <p:extLst>
      <p:ext uri="{BB962C8B-B14F-4D97-AF65-F5344CB8AC3E}">
        <p14:creationId xmlns:p14="http://schemas.microsoft.com/office/powerpoint/2010/main" val="978225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lying on the floor in a classroom&#10;&#10;Description automatically generated with medium confidence">
            <a:extLst>
              <a:ext uri="{FF2B5EF4-FFF2-40B4-BE49-F238E27FC236}">
                <a16:creationId xmlns:a16="http://schemas.microsoft.com/office/drawing/2014/main" id="{A04B1161-FBA9-E84D-B62C-82D55B5456D3}"/>
              </a:ext>
            </a:extLst>
          </p:cNvPr>
          <p:cNvPicPr>
            <a:picLocks noChangeAspect="1"/>
          </p:cNvPicPr>
          <p:nvPr/>
        </p:nvPicPr>
        <p:blipFill>
          <a:blip r:embed="rId3"/>
          <a:stretch>
            <a:fillRect/>
          </a:stretch>
        </p:blipFill>
        <p:spPr>
          <a:xfrm>
            <a:off x="0" y="1"/>
            <a:ext cx="12192000" cy="6857999"/>
          </a:xfrm>
          <a:prstGeom prst="rect">
            <a:avLst/>
          </a:prstGeom>
        </p:spPr>
      </p:pic>
    </p:spTree>
    <p:extLst>
      <p:ext uri="{BB962C8B-B14F-4D97-AF65-F5344CB8AC3E}">
        <p14:creationId xmlns:p14="http://schemas.microsoft.com/office/powerpoint/2010/main" val="2292473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B3AC1-2EC6-D841-9F80-B372D4F32ECF}"/>
              </a:ext>
            </a:extLst>
          </p:cNvPr>
          <p:cNvSpPr txBox="1"/>
          <p:nvPr/>
        </p:nvSpPr>
        <p:spPr>
          <a:xfrm>
            <a:off x="1661786" y="703968"/>
            <a:ext cx="8868428" cy="646331"/>
          </a:xfrm>
          <a:prstGeom prst="rect">
            <a:avLst/>
          </a:prstGeom>
          <a:noFill/>
        </p:spPr>
        <p:txBody>
          <a:bodyPr wrap="square" rtlCol="0">
            <a:spAutoFit/>
          </a:bodyPr>
          <a:lstStyle/>
          <a:p>
            <a:r>
              <a:rPr lang="en-US" dirty="0"/>
              <a:t>Practice: Most favored practice with adults and youths </a:t>
            </a:r>
          </a:p>
          <a:p>
            <a:r>
              <a:rPr lang="en-US" dirty="0"/>
              <a:t>Formal practice included in all Mindfulness-Based Interventions</a:t>
            </a:r>
          </a:p>
        </p:txBody>
      </p:sp>
      <p:pic>
        <p:nvPicPr>
          <p:cNvPr id="5" name="Picture 4">
            <a:extLst>
              <a:ext uri="{FF2B5EF4-FFF2-40B4-BE49-F238E27FC236}">
                <a16:creationId xmlns:a16="http://schemas.microsoft.com/office/drawing/2014/main" id="{5ED144DA-89EA-D94E-BD20-635E5CFFAB32}"/>
              </a:ext>
            </a:extLst>
          </p:cNvPr>
          <p:cNvPicPr>
            <a:picLocks noChangeAspect="1"/>
          </p:cNvPicPr>
          <p:nvPr/>
        </p:nvPicPr>
        <p:blipFill>
          <a:blip r:embed="rId3"/>
          <a:stretch>
            <a:fillRect/>
          </a:stretch>
        </p:blipFill>
        <p:spPr>
          <a:xfrm>
            <a:off x="1553997" y="1553380"/>
            <a:ext cx="9084006" cy="4231063"/>
          </a:xfrm>
          <a:prstGeom prst="rect">
            <a:avLst/>
          </a:prstGeom>
        </p:spPr>
      </p:pic>
      <p:sp>
        <p:nvSpPr>
          <p:cNvPr id="6" name="TextBox 5">
            <a:extLst>
              <a:ext uri="{FF2B5EF4-FFF2-40B4-BE49-F238E27FC236}">
                <a16:creationId xmlns:a16="http://schemas.microsoft.com/office/drawing/2014/main" id="{773495B4-A670-5047-8DF2-A5BACB0589D0}"/>
              </a:ext>
            </a:extLst>
          </p:cNvPr>
          <p:cNvSpPr txBox="1"/>
          <p:nvPr/>
        </p:nvSpPr>
        <p:spPr>
          <a:xfrm>
            <a:off x="4096043" y="5874640"/>
            <a:ext cx="3999913" cy="584775"/>
          </a:xfrm>
          <a:prstGeom prst="rect">
            <a:avLst/>
          </a:prstGeom>
          <a:noFill/>
        </p:spPr>
        <p:txBody>
          <a:bodyPr wrap="square" rtlCol="0">
            <a:spAutoFit/>
          </a:bodyPr>
          <a:lstStyle/>
          <a:p>
            <a:r>
              <a:rPr lang="en-US" sz="3200" b="1" dirty="0"/>
              <a:t>The Body Scan </a:t>
            </a:r>
          </a:p>
        </p:txBody>
      </p:sp>
    </p:spTree>
    <p:extLst>
      <p:ext uri="{BB962C8B-B14F-4D97-AF65-F5344CB8AC3E}">
        <p14:creationId xmlns:p14="http://schemas.microsoft.com/office/powerpoint/2010/main" val="3235417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3BF7F4-865C-1F4E-8360-E0CBB7CDC852}"/>
              </a:ext>
            </a:extLst>
          </p:cNvPr>
          <p:cNvSpPr txBox="1"/>
          <p:nvPr/>
        </p:nvSpPr>
        <p:spPr>
          <a:xfrm>
            <a:off x="2291787" y="2430684"/>
            <a:ext cx="7674016" cy="369332"/>
          </a:xfrm>
          <a:prstGeom prst="rect">
            <a:avLst/>
          </a:prstGeom>
          <a:noFill/>
        </p:spPr>
        <p:txBody>
          <a:bodyPr wrap="square" rtlCol="0">
            <a:spAutoFit/>
          </a:bodyPr>
          <a:lstStyle/>
          <a:p>
            <a:r>
              <a:rPr lang="en-US" dirty="0"/>
              <a:t>                         </a:t>
            </a:r>
          </a:p>
        </p:txBody>
      </p:sp>
      <p:pic>
        <p:nvPicPr>
          <p:cNvPr id="4" name="Picture 3">
            <a:extLst>
              <a:ext uri="{FF2B5EF4-FFF2-40B4-BE49-F238E27FC236}">
                <a16:creationId xmlns:a16="http://schemas.microsoft.com/office/drawing/2014/main" id="{9975F2EF-0D0B-8D4E-9101-D4E7D5ADAE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13554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E22FD-0EC7-AE49-92ED-E3E533C943B0}"/>
              </a:ext>
            </a:extLst>
          </p:cNvPr>
          <p:cNvSpPr txBox="1"/>
          <p:nvPr/>
        </p:nvSpPr>
        <p:spPr>
          <a:xfrm>
            <a:off x="1" y="856527"/>
            <a:ext cx="11504610" cy="5054695"/>
          </a:xfrm>
          <a:prstGeom prst="rect">
            <a:avLst/>
          </a:prstGeom>
        </p:spPr>
        <p:txBody>
          <a:bodyPr vert="horz" lIns="91440" tIns="45720" rIns="91440" bIns="45720" rtlCol="0">
            <a:normAutofit/>
          </a:bodyPr>
          <a:lstStyle/>
          <a:p>
            <a:pPr>
              <a:lnSpc>
                <a:spcPct val="150000"/>
              </a:lnSpc>
              <a:spcBef>
                <a:spcPts val="1000"/>
              </a:spcBef>
              <a:buClr>
                <a:schemeClr val="accent1"/>
              </a:buClr>
              <a:buFont typeface="Wingdings 3" charset="2"/>
              <a:buChar char=""/>
            </a:pPr>
            <a:endParaRPr lang="en-US" dirty="0">
              <a:solidFill>
                <a:schemeClr val="tx1">
                  <a:lumMod val="75000"/>
                  <a:lumOff val="25000"/>
                </a:schemeClr>
              </a:solidFill>
            </a:endParaRPr>
          </a:p>
          <a:p>
            <a:pPr>
              <a:lnSpc>
                <a:spcPct val="150000"/>
              </a:lnSpc>
              <a:spcBef>
                <a:spcPts val="1000"/>
              </a:spcBef>
              <a:buClr>
                <a:schemeClr val="accent1"/>
              </a:buClr>
              <a:buFont typeface="Wingdings 3" charset="2"/>
              <a:buChar char=""/>
            </a:pPr>
            <a:r>
              <a:rPr lang="en-US" sz="2400" dirty="0">
                <a:solidFill>
                  <a:schemeClr val="tx1">
                    <a:lumMod val="75000"/>
                    <a:lumOff val="25000"/>
                  </a:schemeClr>
                </a:solidFill>
              </a:rPr>
              <a:t>The body scan practice is the most used practice with youths.</a:t>
            </a:r>
          </a:p>
          <a:p>
            <a:pPr>
              <a:lnSpc>
                <a:spcPct val="150000"/>
              </a:lnSpc>
              <a:spcBef>
                <a:spcPts val="1000"/>
              </a:spcBef>
              <a:buClr>
                <a:schemeClr val="accent1"/>
              </a:buClr>
              <a:buFont typeface="Wingdings 3" charset="2"/>
              <a:buChar char=""/>
            </a:pPr>
            <a:endParaRPr lang="en-US" sz="2400" dirty="0">
              <a:solidFill>
                <a:schemeClr val="tx1">
                  <a:lumMod val="75000"/>
                  <a:lumOff val="25000"/>
                </a:schemeClr>
              </a:solidFill>
            </a:endParaRPr>
          </a:p>
          <a:p>
            <a:pPr>
              <a:lnSpc>
                <a:spcPct val="150000"/>
              </a:lnSpc>
              <a:spcBef>
                <a:spcPts val="1000"/>
              </a:spcBef>
              <a:buClr>
                <a:schemeClr val="accent1"/>
              </a:buClr>
              <a:buFont typeface="Wingdings 3" charset="2"/>
              <a:buChar char=""/>
            </a:pPr>
            <a:r>
              <a:rPr lang="en-US" sz="2400" dirty="0">
                <a:solidFill>
                  <a:schemeClr val="tx1">
                    <a:lumMod val="75000"/>
                    <a:lumOff val="25000"/>
                  </a:schemeClr>
                </a:solidFill>
              </a:rPr>
              <a:t>Many adolescent clients have used the Body Scan practice to help them with sleep issues. When sharing this practice with young people make sure that the practice is short. Use the MBLC-YA app or make your own recording.</a:t>
            </a:r>
          </a:p>
        </p:txBody>
      </p:sp>
    </p:spTree>
    <p:extLst>
      <p:ext uri="{BB962C8B-B14F-4D97-AF65-F5344CB8AC3E}">
        <p14:creationId xmlns:p14="http://schemas.microsoft.com/office/powerpoint/2010/main" val="4284226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4B8CF-73FA-0F4B-B168-9BA301916384}"/>
              </a:ext>
            </a:extLst>
          </p:cNvPr>
          <p:cNvSpPr>
            <a:spLocks noGrp="1"/>
          </p:cNvSpPr>
          <p:nvPr>
            <p:ph type="title"/>
          </p:nvPr>
        </p:nvSpPr>
        <p:spPr>
          <a:xfrm>
            <a:off x="1640156" y="301548"/>
            <a:ext cx="8911687" cy="791155"/>
          </a:xfrm>
        </p:spPr>
        <p:txBody>
          <a:bodyPr>
            <a:normAutofit fontScale="90000"/>
          </a:bodyPr>
          <a:lstStyle/>
          <a:p>
            <a:r>
              <a:rPr lang="en-US" b="1" dirty="0"/>
              <a:t>What we have learned in the last module</a:t>
            </a:r>
            <a:endParaRPr lang="en-US" dirty="0"/>
          </a:p>
        </p:txBody>
      </p:sp>
      <p:sp>
        <p:nvSpPr>
          <p:cNvPr id="3" name="Content Placeholder 2">
            <a:extLst>
              <a:ext uri="{FF2B5EF4-FFF2-40B4-BE49-F238E27FC236}">
                <a16:creationId xmlns:a16="http://schemas.microsoft.com/office/drawing/2014/main" id="{ADD45D84-3CF1-A740-8209-09FD3124E04D}"/>
              </a:ext>
            </a:extLst>
          </p:cNvPr>
          <p:cNvSpPr>
            <a:spLocks noGrp="1"/>
          </p:cNvSpPr>
          <p:nvPr>
            <p:ph idx="1"/>
          </p:nvPr>
        </p:nvSpPr>
        <p:spPr>
          <a:xfrm>
            <a:off x="308657" y="1643605"/>
            <a:ext cx="11574683" cy="3949248"/>
          </a:xfrm>
        </p:spPr>
        <p:txBody>
          <a:bodyPr>
            <a:noAutofit/>
          </a:bodyPr>
          <a:lstStyle/>
          <a:p>
            <a:pPr marL="285750" indent="-285750">
              <a:buFont typeface="Arial" panose="020B0604020202020204" pitchFamily="34" charset="0"/>
              <a:buChar char="•"/>
            </a:pPr>
            <a:r>
              <a:rPr lang="en-US" sz="2000" dirty="0"/>
              <a:t>Definition on Mindfulness: </a:t>
            </a:r>
            <a:r>
              <a:rPr lang="en-IE" sz="2000" dirty="0"/>
              <a:t>“The awareness that arises from paying attention, on purpose, in the present moment and non-judgmentally to the unfolding of experience moment to moment ”(</a:t>
            </a:r>
            <a:r>
              <a:rPr lang="en-US" sz="2000" dirty="0"/>
              <a:t>Kabat-Zinn, 1984, p.4).</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 it works: IAA </a:t>
            </a:r>
            <a:r>
              <a:rPr lang="en-US" dirty="0"/>
              <a:t>Model: </a:t>
            </a:r>
            <a:r>
              <a:rPr lang="en-US" sz="2000" dirty="0"/>
              <a:t>Intention, Attention and Attitude (Shapiro, 2006).</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Neuroplasticity and brain changes that occur when practicing mindfulness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Importance of therapist’s mindful presence in psychotherapy.</a:t>
            </a:r>
          </a:p>
          <a:p>
            <a:pPr marL="0" indent="0">
              <a:buNone/>
            </a:pPr>
            <a:r>
              <a:rPr lang="en-US" sz="2000" dirty="0"/>
              <a:t> </a:t>
            </a:r>
          </a:p>
        </p:txBody>
      </p:sp>
    </p:spTree>
    <p:extLst>
      <p:ext uri="{BB962C8B-B14F-4D97-AF65-F5344CB8AC3E}">
        <p14:creationId xmlns:p14="http://schemas.microsoft.com/office/powerpoint/2010/main" val="74159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3B0ABF-3E86-2143-8CF9-AF5798EA5763}"/>
              </a:ext>
            </a:extLst>
          </p:cNvPr>
          <p:cNvSpPr txBox="1"/>
          <p:nvPr/>
        </p:nvSpPr>
        <p:spPr>
          <a:xfrm>
            <a:off x="0" y="0"/>
            <a:ext cx="12061861" cy="5940088"/>
          </a:xfrm>
          <a:prstGeom prst="rect">
            <a:avLst/>
          </a:prstGeom>
          <a:noFill/>
        </p:spPr>
        <p:txBody>
          <a:bodyPr wrap="square" rtlCol="0">
            <a:spAutoFit/>
          </a:bodyPr>
          <a:lstStyle/>
          <a:p>
            <a:r>
              <a:rPr lang="en-US" sz="2000" b="1" dirty="0"/>
              <a:t>Using the IAA Model in our Work as Adolescent Psychotherapists</a:t>
            </a:r>
          </a:p>
          <a:p>
            <a:endParaRPr lang="en-US" sz="2000" b="1" dirty="0"/>
          </a:p>
          <a:p>
            <a:r>
              <a:rPr lang="en-US" sz="2000" b="1" dirty="0"/>
              <a:t>Intention: </a:t>
            </a:r>
            <a:r>
              <a:rPr lang="en-US" sz="2000" dirty="0"/>
              <a:t>What motivates me to work with adolescents? This frames your work and also helps you when you encounter difficulties in your work.</a:t>
            </a:r>
          </a:p>
          <a:p>
            <a:endParaRPr lang="en-US" sz="2000" dirty="0"/>
          </a:p>
          <a:p>
            <a:r>
              <a:rPr lang="en-US" sz="2000" b="1" dirty="0"/>
              <a:t>Attention: </a:t>
            </a:r>
            <a:r>
              <a:rPr lang="en-US" sz="2000" dirty="0"/>
              <a:t>Therapist’s Present Moment Awareness of inner and outer processes within self and with the other. It can be deepened and further developed by </a:t>
            </a:r>
            <a:r>
              <a:rPr lang="en-US" sz="2000" dirty="0" err="1"/>
              <a:t>practising</a:t>
            </a:r>
            <a:r>
              <a:rPr lang="en-US" sz="2000" dirty="0"/>
              <a:t> Formal Practices such as the SGRS and  Body Scan and Informal Practices such as the 3 mins breathing space, landing practices, insight dialogue.</a:t>
            </a:r>
          </a:p>
          <a:p>
            <a:endParaRPr lang="en-US" sz="2000" dirty="0"/>
          </a:p>
          <a:p>
            <a:r>
              <a:rPr lang="en-US" sz="2000" dirty="0"/>
              <a:t>Inner Landscape: Becoming aware of our thoughts, emotions, feelings, bodily sensations, perceptions, patterns of being, reacting and relating to ourselves.</a:t>
            </a:r>
          </a:p>
          <a:p>
            <a:endParaRPr lang="en-US" sz="2000" dirty="0"/>
          </a:p>
          <a:p>
            <a:r>
              <a:rPr lang="en-US" sz="2000" dirty="0"/>
              <a:t>Outer landscape: By practicing insight dialogue we become aware of the other: what is happening with the other, also aware of how that the present-moment experiencing of the other is impacting me. Noticing patterns of behaving, reacting and of relating to the other. </a:t>
            </a:r>
          </a:p>
          <a:p>
            <a:endParaRPr lang="en-US" sz="2000" dirty="0"/>
          </a:p>
          <a:p>
            <a:r>
              <a:rPr lang="en-US" sz="2000" b="1" dirty="0"/>
              <a:t>Attitude: </a:t>
            </a:r>
            <a:r>
              <a:rPr lang="en-US" sz="2000" dirty="0"/>
              <a:t>Importance of attitude to how we observe our inner world an or clients too (acceptance, kindness, compassion, non-judgement, curiosity).</a:t>
            </a:r>
            <a:endParaRPr lang="en-US" dirty="0"/>
          </a:p>
        </p:txBody>
      </p:sp>
    </p:spTree>
    <p:extLst>
      <p:ext uri="{BB962C8B-B14F-4D97-AF65-F5344CB8AC3E}">
        <p14:creationId xmlns:p14="http://schemas.microsoft.com/office/powerpoint/2010/main" val="1601593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4EEC97-F3AD-F83D-3BA0-5E1F237A76A2}"/>
              </a:ext>
            </a:extLst>
          </p:cNvPr>
          <p:cNvSpPr txBox="1"/>
          <p:nvPr/>
        </p:nvSpPr>
        <p:spPr>
          <a:xfrm>
            <a:off x="2274277" y="2239108"/>
            <a:ext cx="8112369" cy="830997"/>
          </a:xfrm>
          <a:prstGeom prst="rect">
            <a:avLst/>
          </a:prstGeom>
          <a:noFill/>
        </p:spPr>
        <p:txBody>
          <a:bodyPr wrap="square" rtlCol="0">
            <a:spAutoFit/>
          </a:bodyPr>
          <a:lstStyle/>
          <a:p>
            <a:r>
              <a:rPr lang="en-US" sz="2400" b="1" dirty="0"/>
              <a:t>Today we will look at ways we can integrate Mindfulness in our work with adolescents.</a:t>
            </a:r>
          </a:p>
        </p:txBody>
      </p:sp>
    </p:spTree>
    <p:extLst>
      <p:ext uri="{BB962C8B-B14F-4D97-AF65-F5344CB8AC3E}">
        <p14:creationId xmlns:p14="http://schemas.microsoft.com/office/powerpoint/2010/main" val="3049452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4DA3C-3FCF-3E42-BD05-454E7D670763}"/>
              </a:ext>
            </a:extLst>
          </p:cNvPr>
          <p:cNvSpPr txBox="1"/>
          <p:nvPr/>
        </p:nvSpPr>
        <p:spPr>
          <a:xfrm>
            <a:off x="1" y="161835"/>
            <a:ext cx="12192000" cy="5909310"/>
          </a:xfrm>
          <a:prstGeom prst="rect">
            <a:avLst/>
          </a:prstGeom>
          <a:noFill/>
        </p:spPr>
        <p:txBody>
          <a:bodyPr wrap="square" rtlCol="0">
            <a:spAutoFit/>
          </a:bodyPr>
          <a:lstStyle/>
          <a:p>
            <a:endParaRPr lang="en-US" dirty="0"/>
          </a:p>
          <a:p>
            <a:endParaRPr lang="en-US" dirty="0"/>
          </a:p>
          <a:p>
            <a:endParaRPr lang="en-US" dirty="0"/>
          </a:p>
          <a:p>
            <a:endParaRPr lang="en-US" dirty="0"/>
          </a:p>
          <a:p>
            <a:r>
              <a:rPr lang="en-US" dirty="0"/>
              <a:t>My rationale for using Mindfulness Based Experiments in Youth Psychotherapy</a:t>
            </a:r>
          </a:p>
          <a:p>
            <a:endParaRPr lang="en-US" dirty="0"/>
          </a:p>
          <a:p>
            <a:r>
              <a:rPr lang="en-US" dirty="0"/>
              <a:t>1- To </a:t>
            </a:r>
            <a:r>
              <a:rPr lang="en-US" b="1" dirty="0"/>
              <a:t>Restore Integrity </a:t>
            </a:r>
            <a:r>
              <a:rPr lang="en-US" dirty="0"/>
              <a:t>– Beginning with restoring balance with Wellbeing at a body level first. </a:t>
            </a:r>
          </a:p>
          <a:p>
            <a:r>
              <a:rPr lang="en-US" dirty="0"/>
              <a:t>Teach skills for self regulation such as the body scan, 3 mins breathing space, self-compassion break </a:t>
            </a:r>
          </a:p>
          <a:p>
            <a:endParaRPr lang="en-US" dirty="0"/>
          </a:p>
          <a:p>
            <a:r>
              <a:rPr lang="en-US" dirty="0"/>
              <a:t>2- </a:t>
            </a:r>
            <a:r>
              <a:rPr lang="en-US" b="1" dirty="0"/>
              <a:t>For</a:t>
            </a:r>
            <a:r>
              <a:rPr lang="en-US" dirty="0"/>
              <a:t> </a:t>
            </a:r>
            <a:r>
              <a:rPr lang="en-US" b="1" dirty="0"/>
              <a:t>Caregiver attunement. </a:t>
            </a:r>
            <a:r>
              <a:rPr lang="en-US" dirty="0" err="1"/>
              <a:t>Psychoed</a:t>
            </a:r>
            <a:r>
              <a:rPr lang="en-US" dirty="0"/>
              <a:t> about the brain in sessions with young person. Mindful awareness of how our inner state affects our children. Need to self-regulate in order to regulate. Self-compassion break for parents. Teaching parents to maybe for the first time asking themselves “who is this person in front of me?” curious awareness towards their child.</a:t>
            </a:r>
          </a:p>
          <a:p>
            <a:endParaRPr lang="en-US" dirty="0"/>
          </a:p>
          <a:p>
            <a:r>
              <a:rPr lang="en-US" dirty="0"/>
              <a:t>3- </a:t>
            </a:r>
            <a:r>
              <a:rPr lang="en-US" b="1" dirty="0"/>
              <a:t>For Meaning Making </a:t>
            </a:r>
            <a:r>
              <a:rPr lang="en-US" dirty="0"/>
              <a:t>– shame addressed , grieve what happened and what did not happen. When the therapist practices Mindfulness of listening, Mindfulness of speech, Mindfulness of Action (meaning being present, embodied, not projecting, curious, accepting and compassionate) there are more chances for clients showing the parts in them they feel ashamed about and had not yet integrated.</a:t>
            </a:r>
          </a:p>
          <a:p>
            <a:endParaRPr lang="en-US" dirty="0"/>
          </a:p>
          <a:p>
            <a:endParaRPr lang="en-US" dirty="0"/>
          </a:p>
          <a:p>
            <a:pPr algn="ctr"/>
            <a:endParaRPr lang="en-US" dirty="0"/>
          </a:p>
        </p:txBody>
      </p:sp>
    </p:spTree>
    <p:extLst>
      <p:ext uri="{BB962C8B-B14F-4D97-AF65-F5344CB8AC3E}">
        <p14:creationId xmlns:p14="http://schemas.microsoft.com/office/powerpoint/2010/main" val="3666135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DBA88E-1EA3-9C42-8C13-36A558B2FDBE}"/>
              </a:ext>
            </a:extLst>
          </p:cNvPr>
          <p:cNvSpPr txBox="1"/>
          <p:nvPr/>
        </p:nvSpPr>
        <p:spPr>
          <a:xfrm>
            <a:off x="152400" y="121920"/>
            <a:ext cx="11352212" cy="5789302"/>
          </a:xfrm>
          <a:prstGeom prst="rect">
            <a:avLst/>
          </a:prstGeom>
        </p:spPr>
        <p:txBody>
          <a:bodyPr vert="horz" lIns="91440" tIns="45720" rIns="91440" bIns="45720" rtlCol="0">
            <a:normAutofit/>
          </a:bodyPr>
          <a:lstStyle/>
          <a:p>
            <a:pPr>
              <a:spcBef>
                <a:spcPts val="1000"/>
              </a:spcBef>
              <a:buClr>
                <a:schemeClr val="accent1"/>
              </a:buClr>
            </a:pPr>
            <a:r>
              <a:rPr lang="en-US" sz="2800" b="1" dirty="0">
                <a:solidFill>
                  <a:schemeClr val="tx1">
                    <a:lumMod val="75000"/>
                    <a:lumOff val="25000"/>
                  </a:schemeClr>
                </a:solidFill>
              </a:rPr>
              <a:t>Mindfulness Definition:</a:t>
            </a:r>
          </a:p>
          <a:p>
            <a:pPr>
              <a:spcBef>
                <a:spcPts val="1000"/>
              </a:spcBef>
              <a:buClr>
                <a:schemeClr val="accent1"/>
              </a:buClr>
              <a:buFont typeface="Wingdings 3" charset="2"/>
              <a:buChar char=""/>
            </a:pPr>
            <a:endParaRPr lang="en-US" sz="2800" dirty="0">
              <a:solidFill>
                <a:schemeClr val="tx1">
                  <a:lumMod val="75000"/>
                  <a:lumOff val="25000"/>
                </a:schemeClr>
              </a:solidFill>
            </a:endParaRPr>
          </a:p>
          <a:p>
            <a:pPr>
              <a:spcBef>
                <a:spcPts val="1000"/>
              </a:spcBef>
              <a:buClr>
                <a:schemeClr val="accent1"/>
              </a:buClr>
              <a:buFont typeface="Wingdings 3" charset="2"/>
              <a:buChar char=""/>
            </a:pPr>
            <a:r>
              <a:rPr lang="en-US" sz="2800" dirty="0">
                <a:solidFill>
                  <a:schemeClr val="tx1">
                    <a:lumMod val="75000"/>
                    <a:lumOff val="25000"/>
                  </a:schemeClr>
                </a:solidFill>
              </a:rPr>
              <a:t>“The awareness that arises from paying attention, on purpose, in the present moment and non-judgmentally to the unfolding of experience moment to moment ”</a:t>
            </a:r>
          </a:p>
          <a:p>
            <a:pPr>
              <a:spcBef>
                <a:spcPts val="1000"/>
              </a:spcBef>
              <a:buClr>
                <a:schemeClr val="accent1"/>
              </a:buClr>
              <a:buFont typeface="Wingdings 3" charset="2"/>
              <a:buChar char=""/>
            </a:pPr>
            <a:endParaRPr lang="en-US" sz="2800" dirty="0">
              <a:solidFill>
                <a:schemeClr val="tx1">
                  <a:lumMod val="75000"/>
                  <a:lumOff val="25000"/>
                </a:schemeClr>
              </a:solidFill>
            </a:endParaRPr>
          </a:p>
          <a:p>
            <a:pPr>
              <a:spcBef>
                <a:spcPts val="1000"/>
              </a:spcBef>
              <a:buClr>
                <a:schemeClr val="accent1"/>
              </a:buClr>
            </a:pPr>
            <a:r>
              <a:rPr lang="en-US" sz="2800" dirty="0">
                <a:solidFill>
                  <a:schemeClr val="tx1">
                    <a:lumMod val="75000"/>
                    <a:lumOff val="25000"/>
                  </a:schemeClr>
                </a:solidFill>
              </a:rPr>
              <a:t>(Kabat-Zinn, 1984, p.4), </a:t>
            </a: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a:p>
            <a:pPr>
              <a:spcBef>
                <a:spcPts val="1000"/>
              </a:spcBef>
              <a:buClr>
                <a:schemeClr val="accent1"/>
              </a:buClr>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213330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102A47-9A9D-E743-BFF1-A94E384F0E07}"/>
              </a:ext>
            </a:extLst>
          </p:cNvPr>
          <p:cNvSpPr txBox="1"/>
          <p:nvPr/>
        </p:nvSpPr>
        <p:spPr>
          <a:xfrm>
            <a:off x="0" y="137786"/>
            <a:ext cx="12191999" cy="6272102"/>
          </a:xfrm>
          <a:prstGeom prst="rect">
            <a:avLst/>
          </a:prstGeom>
          <a:noFill/>
        </p:spPr>
        <p:txBody>
          <a:bodyPr wrap="square" rtlCol="0">
            <a:spAutoFit/>
          </a:bodyPr>
          <a:lstStyle/>
          <a:p>
            <a:pPr>
              <a:lnSpc>
                <a:spcPct val="150000"/>
              </a:lnSpc>
            </a:pPr>
            <a:r>
              <a:rPr lang="en-US" b="1" dirty="0"/>
              <a:t>Integrating Mindfulness Practices in Therapeutic Work with Youth</a:t>
            </a:r>
          </a:p>
          <a:p>
            <a:pPr>
              <a:lnSpc>
                <a:spcPct val="150000"/>
              </a:lnSpc>
            </a:pPr>
            <a:endParaRPr lang="en-US" b="1" dirty="0"/>
          </a:p>
          <a:p>
            <a:pPr>
              <a:lnSpc>
                <a:spcPct val="150000"/>
              </a:lnSpc>
            </a:pPr>
            <a:r>
              <a:rPr lang="en-US" b="1" dirty="0"/>
              <a:t>WHY and HOW</a:t>
            </a:r>
          </a:p>
          <a:p>
            <a:pPr>
              <a:lnSpc>
                <a:spcPct val="150000"/>
              </a:lnSpc>
            </a:pPr>
            <a:r>
              <a:rPr lang="en-US" dirty="0"/>
              <a:t>We try to make it as relational as possible. Utilize language that is invitational. </a:t>
            </a:r>
          </a:p>
          <a:p>
            <a:pPr>
              <a:lnSpc>
                <a:spcPct val="150000"/>
              </a:lnSpc>
            </a:pPr>
            <a:r>
              <a:rPr lang="en-US" dirty="0"/>
              <a:t>Therapy by proxy “I have a few clients your age that found this exercise very helpful…I wonder if you would be interested to see if it is helpful to you?” Introduce with caution. Many adolescents have had bad experiences with mindfulness in school. Some young people are too scared or embarrassed to say no. Watch for bodily clues. I do not use the word mindfulness, but “ Would you like to do an experiment to see if it is helpful to you?”</a:t>
            </a:r>
          </a:p>
          <a:p>
            <a:pPr>
              <a:lnSpc>
                <a:spcPct val="150000"/>
              </a:lnSpc>
            </a:pPr>
            <a:endParaRPr lang="en-US" dirty="0"/>
          </a:p>
          <a:p>
            <a:pPr>
              <a:lnSpc>
                <a:spcPct val="150000"/>
              </a:lnSpc>
            </a:pPr>
            <a:r>
              <a:rPr lang="en-US" dirty="0"/>
              <a:t>Give a rationale for </a:t>
            </a:r>
            <a:r>
              <a:rPr lang="en-US" dirty="0" err="1"/>
              <a:t>practising</a:t>
            </a:r>
            <a:r>
              <a:rPr lang="en-US" dirty="0"/>
              <a:t>. Explain how to practice. Lead a practice in session. Invite client to share how they felt during the practice. Send guidelines on how to practice or share an audio practice (MBLC-YA) to the parents to share with young person. I will be sending recordings for you to share with your clients (adults and teenagers).</a:t>
            </a:r>
          </a:p>
          <a:p>
            <a:pPr>
              <a:lnSpc>
                <a:spcPct val="150000"/>
              </a:lnSpc>
            </a:pPr>
            <a:endParaRPr lang="en-US" dirty="0"/>
          </a:p>
        </p:txBody>
      </p:sp>
    </p:spTree>
    <p:extLst>
      <p:ext uri="{BB962C8B-B14F-4D97-AF65-F5344CB8AC3E}">
        <p14:creationId xmlns:p14="http://schemas.microsoft.com/office/powerpoint/2010/main" val="1171496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D4333-7C45-A1B6-30B3-011460E323F3}"/>
              </a:ext>
            </a:extLst>
          </p:cNvPr>
          <p:cNvSpPr txBox="1"/>
          <p:nvPr/>
        </p:nvSpPr>
        <p:spPr>
          <a:xfrm>
            <a:off x="773723" y="2450123"/>
            <a:ext cx="9648092" cy="1477328"/>
          </a:xfrm>
          <a:prstGeom prst="rect">
            <a:avLst/>
          </a:prstGeom>
          <a:noFill/>
        </p:spPr>
        <p:txBody>
          <a:bodyPr wrap="square" rtlCol="0">
            <a:spAutoFit/>
          </a:bodyPr>
          <a:lstStyle/>
          <a:p>
            <a:r>
              <a:rPr lang="en-GB" dirty="0"/>
              <a:t>Integrating mindfulness in clinical work requires that the therapist have experience practising mindfulness as he/she must teach from a place of experience and understanding. Tracking the client from the beginning, middle and end of a practice. Inquire into their experience. Integrate.</a:t>
            </a:r>
          </a:p>
          <a:p>
            <a:endParaRPr lang="en-US" dirty="0"/>
          </a:p>
        </p:txBody>
      </p:sp>
    </p:spTree>
    <p:extLst>
      <p:ext uri="{BB962C8B-B14F-4D97-AF65-F5344CB8AC3E}">
        <p14:creationId xmlns:p14="http://schemas.microsoft.com/office/powerpoint/2010/main" val="3160105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B214D2-1832-0549-B28F-1CDB26563A8C}"/>
              </a:ext>
            </a:extLst>
          </p:cNvPr>
          <p:cNvSpPr txBox="1"/>
          <p:nvPr/>
        </p:nvSpPr>
        <p:spPr>
          <a:xfrm>
            <a:off x="243068" y="960699"/>
            <a:ext cx="11261544" cy="4950523"/>
          </a:xfrm>
          <a:prstGeom prst="rect">
            <a:avLst/>
          </a:prstGeom>
        </p:spPr>
        <p:txBody>
          <a:bodyPr vert="horz" lIns="91440" tIns="45720" rIns="91440" bIns="45720" rtlCol="0">
            <a:normAutofit/>
          </a:bodyPr>
          <a:lstStyle/>
          <a:p>
            <a:pPr>
              <a:lnSpc>
                <a:spcPct val="150000"/>
              </a:lnSpc>
              <a:spcBef>
                <a:spcPts val="1000"/>
              </a:spcBef>
              <a:buClr>
                <a:schemeClr val="accent1"/>
              </a:buClr>
              <a:buFont typeface="Wingdings 3" charset="2"/>
              <a:buChar char=""/>
            </a:pPr>
            <a:r>
              <a:rPr lang="en-US" sz="2000" dirty="0">
                <a:solidFill>
                  <a:schemeClr val="tx1">
                    <a:lumMod val="75000"/>
                    <a:lumOff val="25000"/>
                  </a:schemeClr>
                </a:solidFill>
              </a:rPr>
              <a:t>Practices need to be recommended based on age. Young adolescents (11-14) find easier to practice: mindful coloring, eating chocolate (instead of raisins),  and body based practices such as yoga and movement practices. Make it short (no longer than 5 mins). </a:t>
            </a:r>
          </a:p>
          <a:p>
            <a:pPr>
              <a:lnSpc>
                <a:spcPct val="150000"/>
              </a:lnSpc>
              <a:spcBef>
                <a:spcPts val="1000"/>
              </a:spcBef>
              <a:buClr>
                <a:schemeClr val="accent1"/>
              </a:buClr>
              <a:buFont typeface="Wingdings 3" charset="2"/>
              <a:buChar char=""/>
            </a:pPr>
            <a:r>
              <a:rPr lang="en-US" sz="2000" dirty="0">
                <a:solidFill>
                  <a:schemeClr val="tx1">
                    <a:lumMod val="75000"/>
                    <a:lumOff val="25000"/>
                  </a:schemeClr>
                </a:solidFill>
              </a:rPr>
              <a:t>For older teenager (15+) Movement practices, body scan, breathing with counting, 3 mins breathing space seem to be easier than breath and thought observing practices (max 10 mins).</a:t>
            </a:r>
          </a:p>
          <a:p>
            <a:pPr>
              <a:spcBef>
                <a:spcPts val="1000"/>
              </a:spcBef>
              <a:buClr>
                <a:schemeClr val="accent1"/>
              </a:buClr>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1348242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354CEF-5E5D-8941-B2C0-870A5E2E2D53}"/>
              </a:ext>
            </a:extLst>
          </p:cNvPr>
          <p:cNvSpPr/>
          <p:nvPr/>
        </p:nvSpPr>
        <p:spPr>
          <a:xfrm>
            <a:off x="0" y="196770"/>
            <a:ext cx="12191999" cy="6832640"/>
          </a:xfrm>
          <a:prstGeom prst="rect">
            <a:avLst/>
          </a:prstGeom>
        </p:spPr>
        <p:txBody>
          <a:bodyPr wrap="square">
            <a:spAutoFit/>
          </a:bodyPr>
          <a:lstStyle/>
          <a:p>
            <a:pPr>
              <a:lnSpc>
                <a:spcPct val="150000"/>
              </a:lnSpc>
            </a:pPr>
            <a:r>
              <a:rPr lang="en-US" sz="2000" b="1" dirty="0"/>
              <a:t>Harm and Difficulties</a:t>
            </a:r>
          </a:p>
          <a:p>
            <a:pPr>
              <a:lnSpc>
                <a:spcPct val="150000"/>
              </a:lnSpc>
            </a:pPr>
            <a:r>
              <a:rPr lang="en-US" sz="2000" dirty="0"/>
              <a:t>To date, no research has demonstrated that mindfulness causes harm to adolescents (Tan, 2016).</a:t>
            </a:r>
          </a:p>
          <a:p>
            <a:pPr>
              <a:lnSpc>
                <a:spcPct val="150000"/>
              </a:lnSpc>
            </a:pPr>
            <a:r>
              <a:rPr lang="en-US" sz="2000" dirty="0"/>
              <a:t>However, literature  shows that young persons find extremely difficult to practice practices that are passive in nature such as breathing meditations. Adolescents find easier to </a:t>
            </a:r>
            <a:r>
              <a:rPr lang="en-US" sz="2000" dirty="0" err="1"/>
              <a:t>practise</a:t>
            </a:r>
            <a:r>
              <a:rPr lang="en-US" sz="2000" dirty="0"/>
              <a:t> bodily focused practices such as the body scan. They also find more motivating and more likely to </a:t>
            </a:r>
            <a:r>
              <a:rPr lang="en-US" sz="2000" dirty="0" err="1"/>
              <a:t>practise</a:t>
            </a:r>
            <a:r>
              <a:rPr lang="en-US" sz="2000" dirty="0"/>
              <a:t> practices that </a:t>
            </a:r>
            <a:r>
              <a:rPr lang="en-US" sz="2000" b="1" dirty="0"/>
              <a:t>have a good rationale and whose benefits can be felt fast. </a:t>
            </a:r>
          </a:p>
          <a:p>
            <a:pPr>
              <a:lnSpc>
                <a:spcPct val="150000"/>
              </a:lnSpc>
            </a:pPr>
            <a:endParaRPr lang="en-US" sz="2000" dirty="0"/>
          </a:p>
          <a:p>
            <a:pPr>
              <a:lnSpc>
                <a:spcPct val="150000"/>
              </a:lnSpc>
            </a:pPr>
            <a:r>
              <a:rPr lang="en-GB" sz="2000" dirty="0" err="1"/>
              <a:t>Sylwester</a:t>
            </a:r>
            <a:r>
              <a:rPr lang="en-GB" sz="2000" dirty="0"/>
              <a:t> study in the adolescent brain (2007) speaks about the limited capacity for attention in adolescents, which increases over time, therefore making tangible and clear practices less likely to activate boredom, impatience and distraction.</a:t>
            </a:r>
          </a:p>
          <a:p>
            <a:pPr>
              <a:lnSpc>
                <a:spcPct val="150000"/>
              </a:lnSpc>
            </a:pPr>
            <a:endParaRPr lang="en-GB" sz="2000" dirty="0"/>
          </a:p>
          <a:p>
            <a:pPr>
              <a:lnSpc>
                <a:spcPct val="150000"/>
              </a:lnSpc>
            </a:pPr>
            <a:r>
              <a:rPr lang="en-GB" sz="2000" dirty="0"/>
              <a:t>GOOD RATIONALE= STRONG MOTIVATION FOR DOING THE PRACTICE</a:t>
            </a:r>
          </a:p>
          <a:p>
            <a:pPr>
              <a:lnSpc>
                <a:spcPct val="150000"/>
              </a:lnSpc>
            </a:pPr>
            <a:r>
              <a:rPr lang="en-GB" sz="2000" dirty="0"/>
              <a:t>A strong motivation for doing any practice for teens is to alleviate their suffering. </a:t>
            </a:r>
            <a:r>
              <a:rPr lang="en-GB" sz="2000" dirty="0" err="1"/>
              <a:t>Ie</a:t>
            </a:r>
            <a:r>
              <a:rPr lang="en-GB" sz="2000" dirty="0"/>
              <a:t>. Anxiety, stress, depression, etc.</a:t>
            </a:r>
          </a:p>
          <a:p>
            <a:endParaRPr lang="en-US" dirty="0"/>
          </a:p>
        </p:txBody>
      </p:sp>
    </p:spTree>
    <p:extLst>
      <p:ext uri="{BB962C8B-B14F-4D97-AF65-F5344CB8AC3E}">
        <p14:creationId xmlns:p14="http://schemas.microsoft.com/office/powerpoint/2010/main" val="37479535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28562-198B-624F-96DF-08604F4CE304}"/>
              </a:ext>
            </a:extLst>
          </p:cNvPr>
          <p:cNvSpPr txBox="1"/>
          <p:nvPr/>
        </p:nvSpPr>
        <p:spPr>
          <a:xfrm>
            <a:off x="1" y="1"/>
            <a:ext cx="11914208" cy="6589433"/>
          </a:xfrm>
          <a:prstGeom prst="rect">
            <a:avLst/>
          </a:prstGeom>
          <a:noFill/>
        </p:spPr>
        <p:txBody>
          <a:bodyPr wrap="square" rtlCol="0">
            <a:spAutoFit/>
          </a:bodyPr>
          <a:lstStyle/>
          <a:p>
            <a:endParaRPr lang="en-US" dirty="0"/>
          </a:p>
          <a:p>
            <a:r>
              <a:rPr lang="en-US" dirty="0"/>
              <a:t>RESTORING INTEGRITY (PHYSICAL,EMOTIONAL) </a:t>
            </a:r>
          </a:p>
          <a:p>
            <a:pPr>
              <a:lnSpc>
                <a:spcPct val="150000"/>
              </a:lnSpc>
            </a:pPr>
            <a:r>
              <a:rPr lang="en-US" sz="2000" dirty="0"/>
              <a:t>Step1- Psychoeducation about why I am feeling the way that I am feeling is essential (story telling works better than graphs and research details). Main message: “I have seen this before and this helped other people your age (yet I know that you are a unique human being, and I am curious about you, and I empathize with how hard this is for you) AND I wonder if you want to try this?” – Do they buy into this???</a:t>
            </a:r>
          </a:p>
          <a:p>
            <a:pPr>
              <a:lnSpc>
                <a:spcPct val="150000"/>
              </a:lnSpc>
            </a:pPr>
            <a:r>
              <a:rPr lang="en-US" sz="2000" b="1" dirty="0"/>
              <a:t>“</a:t>
            </a:r>
            <a:r>
              <a:rPr lang="en-IE" sz="2000" b="1" dirty="0"/>
              <a:t>The critical aspect is not which treatment a person receives, but rather that the patient believes this particular treatment is effective and works collaboratively with the therapist”</a:t>
            </a:r>
            <a:r>
              <a:rPr lang="en-US" sz="2000" dirty="0"/>
              <a:t>(Dr </a:t>
            </a:r>
            <a:r>
              <a:rPr lang="en-US" sz="2000" dirty="0" err="1"/>
              <a:t>Wampold</a:t>
            </a:r>
            <a:r>
              <a:rPr lang="en-US" sz="2000" dirty="0"/>
              <a:t> in APA, 2009)</a:t>
            </a:r>
          </a:p>
          <a:p>
            <a:pPr>
              <a:lnSpc>
                <a:spcPct val="150000"/>
              </a:lnSpc>
            </a:pPr>
            <a:endParaRPr lang="en-US" sz="2000" dirty="0"/>
          </a:p>
          <a:p>
            <a:pPr>
              <a:lnSpc>
                <a:spcPct val="150000"/>
              </a:lnSpc>
            </a:pPr>
            <a:r>
              <a:rPr lang="en-US" sz="2000" dirty="0"/>
              <a:t>Step 2- Affect Tolerance: Learning to stay with the strong sensations by utilizing mindful awareness and mindful questioning. </a:t>
            </a:r>
          </a:p>
          <a:p>
            <a:pPr>
              <a:lnSpc>
                <a:spcPct val="150000"/>
              </a:lnSpc>
            </a:pPr>
            <a:endParaRPr lang="en-US" sz="2000" dirty="0"/>
          </a:p>
          <a:p>
            <a:pPr>
              <a:lnSpc>
                <a:spcPct val="150000"/>
              </a:lnSpc>
            </a:pPr>
            <a:r>
              <a:rPr lang="en-US" sz="2000" dirty="0"/>
              <a:t>Step 3- Self-Regulation: Learning to use tools to shift body/mind states.</a:t>
            </a:r>
          </a:p>
        </p:txBody>
      </p:sp>
    </p:spTree>
    <p:extLst>
      <p:ext uri="{BB962C8B-B14F-4D97-AF65-F5344CB8AC3E}">
        <p14:creationId xmlns:p14="http://schemas.microsoft.com/office/powerpoint/2010/main" val="3828385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950D9-0F1A-7446-920F-F29C080085DC}"/>
              </a:ext>
            </a:extLst>
          </p:cNvPr>
          <p:cNvSpPr txBox="1"/>
          <p:nvPr/>
        </p:nvSpPr>
        <p:spPr>
          <a:xfrm>
            <a:off x="0" y="1348154"/>
            <a:ext cx="12191999" cy="5078313"/>
          </a:xfrm>
          <a:prstGeom prst="rect">
            <a:avLst/>
          </a:prstGeom>
          <a:solidFill>
            <a:srgbClr val="91C6BE"/>
          </a:solidFill>
        </p:spPr>
        <p:txBody>
          <a:bodyPr wrap="square" rtlCol="0">
            <a:spAutoFit/>
          </a:bodyPr>
          <a:lstStyle/>
          <a:p>
            <a:pPr>
              <a:lnSpc>
                <a:spcPct val="150000"/>
              </a:lnSpc>
            </a:pPr>
            <a:r>
              <a:rPr lang="en-US" dirty="0">
                <a:solidFill>
                  <a:schemeClr val="bg1"/>
                </a:solidFill>
              </a:rPr>
              <a:t>For clients who are </a:t>
            </a:r>
            <a:r>
              <a:rPr lang="en-US" b="1" dirty="0">
                <a:solidFill>
                  <a:schemeClr val="bg1"/>
                </a:solidFill>
              </a:rPr>
              <a:t>very dysregulated </a:t>
            </a:r>
            <a:r>
              <a:rPr lang="en-US" dirty="0">
                <a:solidFill>
                  <a:schemeClr val="bg1"/>
                </a:solidFill>
              </a:rPr>
              <a:t>I always begin with resourcing.  Wellbeing comes first before anything else. </a:t>
            </a:r>
          </a:p>
          <a:p>
            <a:pPr>
              <a:lnSpc>
                <a:spcPct val="150000"/>
              </a:lnSpc>
            </a:pPr>
            <a:endParaRPr lang="en-US" dirty="0">
              <a:solidFill>
                <a:schemeClr val="bg1"/>
              </a:solidFill>
            </a:endParaRPr>
          </a:p>
          <a:p>
            <a:pPr>
              <a:lnSpc>
                <a:spcPct val="150000"/>
              </a:lnSpc>
            </a:pPr>
            <a:r>
              <a:rPr lang="en-US" dirty="0">
                <a:solidFill>
                  <a:schemeClr val="bg1"/>
                </a:solidFill>
              </a:rPr>
              <a:t>-Remember “ it is only in safety that we develop and grow” (Mate). </a:t>
            </a:r>
          </a:p>
          <a:p>
            <a:pPr>
              <a:lnSpc>
                <a:spcPct val="150000"/>
              </a:lnSpc>
            </a:pPr>
            <a:endParaRPr lang="en-US" dirty="0">
              <a:solidFill>
                <a:schemeClr val="bg1"/>
              </a:solidFill>
            </a:endParaRPr>
          </a:p>
          <a:p>
            <a:pPr>
              <a:lnSpc>
                <a:spcPct val="150000"/>
              </a:lnSpc>
            </a:pPr>
            <a:r>
              <a:rPr lang="en-US" dirty="0">
                <a:solidFill>
                  <a:schemeClr val="bg1"/>
                </a:solidFill>
              </a:rPr>
              <a:t>BUT…there is need a bit of arousal in order to work with the body sensation.</a:t>
            </a:r>
          </a:p>
          <a:p>
            <a:pPr>
              <a:lnSpc>
                <a:spcPct val="150000"/>
              </a:lnSpc>
            </a:pPr>
            <a:endParaRPr lang="en-US" dirty="0">
              <a:solidFill>
                <a:schemeClr val="bg1"/>
              </a:solidFill>
            </a:endParaRPr>
          </a:p>
          <a:p>
            <a:pPr>
              <a:lnSpc>
                <a:spcPct val="150000"/>
              </a:lnSpc>
            </a:pPr>
            <a:r>
              <a:rPr lang="en-US" dirty="0">
                <a:solidFill>
                  <a:schemeClr val="bg1"/>
                </a:solidFill>
              </a:rPr>
              <a:t>That is why I begin my therapeutic work by explaining the Window of tolerance and how we are looking to become EXPERTS about how our bodies are in the present moment so we can bring a lot of kindness to ourselves and look after ourselves as we would look after a very dear loved one.</a:t>
            </a:r>
          </a:p>
          <a:p>
            <a:endParaRPr lang="en-US" dirty="0"/>
          </a:p>
          <a:p>
            <a:endParaRPr lang="en-US" dirty="0"/>
          </a:p>
          <a:p>
            <a:endParaRPr lang="en-US" dirty="0"/>
          </a:p>
        </p:txBody>
      </p:sp>
    </p:spTree>
    <p:extLst>
      <p:ext uri="{BB962C8B-B14F-4D97-AF65-F5344CB8AC3E}">
        <p14:creationId xmlns:p14="http://schemas.microsoft.com/office/powerpoint/2010/main" val="4179085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Mindfulness-Based Cognitive Therapy for Recurrent Depression - ScienceDirect">
            <a:extLst>
              <a:ext uri="{FF2B5EF4-FFF2-40B4-BE49-F238E27FC236}">
                <a16:creationId xmlns:a16="http://schemas.microsoft.com/office/drawing/2014/main" id="{BC6570FB-1E35-0640-A2C4-7759BBD345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67574"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684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228562-198B-624F-96DF-08604F4CE304}"/>
              </a:ext>
            </a:extLst>
          </p:cNvPr>
          <p:cNvSpPr txBox="1"/>
          <p:nvPr/>
        </p:nvSpPr>
        <p:spPr>
          <a:xfrm>
            <a:off x="1" y="1"/>
            <a:ext cx="11914208" cy="6278642"/>
          </a:xfrm>
          <a:prstGeom prst="rect">
            <a:avLst/>
          </a:prstGeom>
          <a:noFill/>
        </p:spPr>
        <p:txBody>
          <a:bodyPr wrap="square" rtlCol="0">
            <a:spAutoFit/>
          </a:bodyPr>
          <a:lstStyle/>
          <a:p>
            <a:endParaRPr lang="en-US" sz="2400" dirty="0"/>
          </a:p>
          <a:p>
            <a:r>
              <a:rPr lang="en-US" sz="2400" dirty="0"/>
              <a:t> </a:t>
            </a:r>
            <a:r>
              <a:rPr lang="en-US" sz="2400" b="1" dirty="0"/>
              <a:t>Step 1- Psychoeducation about what is happening with their bodies and how to resource their difficult experiences.</a:t>
            </a:r>
          </a:p>
          <a:p>
            <a:endParaRPr lang="en-US" sz="2400" dirty="0"/>
          </a:p>
          <a:p>
            <a:pPr>
              <a:lnSpc>
                <a:spcPct val="150000"/>
              </a:lnSpc>
            </a:pPr>
            <a:r>
              <a:rPr lang="en-US" dirty="0"/>
              <a:t>Psychoeducation aimed at explaining the client’s present symptoms and how to ameliorate such symptoms are showed to have a higher buy in with adolescents and their parents.  Helping to unburden the client’s system from shame with the acknowledgement that whatever is arising is not the client’s fault or a choice, may be helpful to provide relief for shame and blame. </a:t>
            </a:r>
          </a:p>
          <a:p>
            <a:endParaRPr lang="en-US" sz="2400" dirty="0"/>
          </a:p>
          <a:p>
            <a:r>
              <a:rPr lang="en-US" sz="2000" dirty="0"/>
              <a:t>You can start with teaching about the brain parts and what is happening with their brains and bodies https://</a:t>
            </a:r>
            <a:r>
              <a:rPr lang="en-US" sz="2000" dirty="0" err="1"/>
              <a:t>www.youtube.com</a:t>
            </a:r>
            <a:r>
              <a:rPr lang="en-US" sz="2000" dirty="0"/>
              <a:t>/</a:t>
            </a:r>
            <a:r>
              <a:rPr lang="en-US" sz="2000" dirty="0" err="1"/>
              <a:t>watch?v</a:t>
            </a:r>
            <a:r>
              <a:rPr lang="en-US" sz="2000" dirty="0"/>
              <a:t>=gm9CIJ74Oxw</a:t>
            </a:r>
          </a:p>
          <a:p>
            <a:r>
              <a:rPr lang="en-US" sz="2000" dirty="0"/>
              <a:t>Naming the emotion/feeling first then</a:t>
            </a:r>
          </a:p>
          <a:p>
            <a:endParaRPr lang="en-US" sz="2000" dirty="0"/>
          </a:p>
          <a:p>
            <a:endParaRPr lang="en-US" sz="2000" dirty="0"/>
          </a:p>
          <a:p>
            <a:endParaRPr lang="en-US" sz="2000" dirty="0"/>
          </a:p>
          <a:p>
            <a:endParaRPr lang="en-US" dirty="0"/>
          </a:p>
          <a:p>
            <a:endParaRPr lang="en-US" dirty="0"/>
          </a:p>
          <a:p>
            <a:endParaRPr lang="en-US" dirty="0"/>
          </a:p>
        </p:txBody>
      </p:sp>
    </p:spTree>
    <p:extLst>
      <p:ext uri="{BB962C8B-B14F-4D97-AF65-F5344CB8AC3E}">
        <p14:creationId xmlns:p14="http://schemas.microsoft.com/office/powerpoint/2010/main" val="261267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4D59DD-DD2E-1942-A9FE-8330AA6B6AA3}"/>
              </a:ext>
            </a:extLst>
          </p:cNvPr>
          <p:cNvSpPr txBox="1"/>
          <p:nvPr/>
        </p:nvSpPr>
        <p:spPr>
          <a:xfrm>
            <a:off x="0" y="1"/>
            <a:ext cx="11272345" cy="7571303"/>
          </a:xfrm>
          <a:prstGeom prst="rect">
            <a:avLst/>
          </a:prstGeom>
          <a:noFill/>
        </p:spPr>
        <p:txBody>
          <a:bodyPr wrap="square" rtlCol="0">
            <a:spAutoFit/>
          </a:bodyPr>
          <a:lstStyle/>
          <a:p>
            <a:r>
              <a:rPr lang="en-US" b="1" dirty="0"/>
              <a:t>Experiment</a:t>
            </a:r>
          </a:p>
          <a:p>
            <a:r>
              <a:rPr lang="en-US" dirty="0"/>
              <a:t>Draw a line to divide an a4 page in two.  On the right hand side could you write down things you have noticed for the past two days that may cause unpleasant sensations or feelings/emotions? Can you score from 1 to 10 in terms of how unpleasant they were?</a:t>
            </a:r>
          </a:p>
          <a:p>
            <a:endParaRPr lang="en-US" dirty="0"/>
          </a:p>
          <a:p>
            <a:r>
              <a:rPr lang="en-US" dirty="0"/>
              <a:t>Examples:</a:t>
            </a:r>
          </a:p>
          <a:p>
            <a:r>
              <a:rPr lang="en-US" dirty="0"/>
              <a:t>Auditory/Sounds: clock ticking (8), people chewing loud (10), dog barking (8) </a:t>
            </a:r>
          </a:p>
          <a:p>
            <a:r>
              <a:rPr lang="en-US" dirty="0"/>
              <a:t>Tactile/touch: velvet (10), seat (5) clothing too tight (4)</a:t>
            </a:r>
          </a:p>
          <a:p>
            <a:r>
              <a:rPr lang="en-US" dirty="0"/>
              <a:t>Visual: zebra pattern (10), bright light (6) messy room (3) computer screen (9)</a:t>
            </a:r>
          </a:p>
          <a:p>
            <a:r>
              <a:rPr lang="en-US" dirty="0"/>
              <a:t>Taste/smell: petrol (6), grainy food (8)</a:t>
            </a:r>
          </a:p>
          <a:p>
            <a:r>
              <a:rPr lang="en-US" dirty="0"/>
              <a:t>Vestibular/movement: high places (10), escalators(7) </a:t>
            </a:r>
          </a:p>
          <a:p>
            <a:endParaRPr lang="en-US" dirty="0"/>
          </a:p>
          <a:p>
            <a:r>
              <a:rPr lang="en-US" dirty="0"/>
              <a:t>On the left hand side of the page can you please write down resourcing activities you have done? Score 1-10 in terms of how resourcing were them.</a:t>
            </a:r>
          </a:p>
          <a:p>
            <a:endParaRPr lang="en-US" dirty="0"/>
          </a:p>
          <a:p>
            <a:r>
              <a:rPr lang="en-US" dirty="0"/>
              <a:t>Examples:</a:t>
            </a:r>
          </a:p>
          <a:p>
            <a:r>
              <a:rPr lang="en-US" dirty="0"/>
              <a:t>Mindfulness (10), Spraying Lavender (8), Bath (7), Hugging myself (5), painting (6),</a:t>
            </a:r>
          </a:p>
          <a:p>
            <a:r>
              <a:rPr lang="en-US" dirty="0"/>
              <a:t>Watching Netflix with my friend online (10), hanging out with friends (10).</a:t>
            </a:r>
          </a:p>
          <a:p>
            <a:endParaRPr lang="en-US" dirty="0"/>
          </a:p>
          <a:p>
            <a:r>
              <a:rPr lang="en-US" dirty="0"/>
              <a:t>Do the math for today: compare both scores. If you have had more triggers than resource maybe seeing if it is possible to think about something that you can do today that may help to support you?</a:t>
            </a:r>
          </a:p>
          <a:p>
            <a:r>
              <a:rPr lang="en-US" dirty="0"/>
              <a:t>Make a list of what stresses you so you can plan your day better! Do the sandwich!</a:t>
            </a:r>
          </a:p>
          <a:p>
            <a:r>
              <a:rPr lang="en-US" dirty="0"/>
              <a:t>Energy Accounting (sensory input minus resourcing or calming activities = less meltdowns)</a:t>
            </a:r>
          </a:p>
          <a:p>
            <a:r>
              <a:rPr lang="en-IE" dirty="0"/>
              <a:t>Energy Accounting: </a:t>
            </a:r>
            <a:r>
              <a:rPr lang="en-IE" dirty="0">
                <a:hlinkClick r:id="rId3"/>
              </a:rPr>
              <a:t>https://vimeo.com/213640278</a:t>
            </a:r>
            <a:endParaRPr lang="en-IE" dirty="0"/>
          </a:p>
          <a:p>
            <a:endParaRPr lang="en-US" dirty="0"/>
          </a:p>
          <a:p>
            <a:endParaRPr lang="en-US" dirty="0"/>
          </a:p>
        </p:txBody>
      </p:sp>
    </p:spTree>
    <p:extLst>
      <p:ext uri="{BB962C8B-B14F-4D97-AF65-F5344CB8AC3E}">
        <p14:creationId xmlns:p14="http://schemas.microsoft.com/office/powerpoint/2010/main" val="1769512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5356AD-0B3F-F3D0-5579-4554D8AB529F}"/>
              </a:ext>
            </a:extLst>
          </p:cNvPr>
          <p:cNvSpPr txBox="1"/>
          <p:nvPr/>
        </p:nvSpPr>
        <p:spPr>
          <a:xfrm>
            <a:off x="285751" y="228600"/>
            <a:ext cx="10101262" cy="6463308"/>
          </a:xfrm>
          <a:prstGeom prst="rect">
            <a:avLst/>
          </a:prstGeom>
          <a:noFill/>
        </p:spPr>
        <p:txBody>
          <a:bodyPr wrap="square" rtlCol="0">
            <a:spAutoFit/>
          </a:bodyPr>
          <a:lstStyle/>
          <a:p>
            <a:r>
              <a:rPr lang="en-US" dirty="0"/>
              <a:t>During the assessment stage I get curious about their physiology. As I have encountered  a lot of children and parents who are unaware of how the environment impacts their nervous system.</a:t>
            </a:r>
          </a:p>
          <a:p>
            <a:endParaRPr lang="en-US" dirty="0"/>
          </a:p>
          <a:p>
            <a:r>
              <a:rPr lang="en-US" dirty="0"/>
              <a:t>The accumulation of sensory input may then cause many children and parents to have big meltdowns.</a:t>
            </a:r>
          </a:p>
          <a:p>
            <a:endParaRPr lang="en-US" dirty="0"/>
          </a:p>
          <a:p>
            <a:r>
              <a:rPr lang="en-US" dirty="0"/>
              <a:t>I use the Energy accounting system. Clients and parents become then more mindful about things that can potentially trigger them and how to look after themselves. </a:t>
            </a:r>
            <a:r>
              <a:rPr lang="en-US" dirty="0" err="1"/>
              <a:t>Ie</a:t>
            </a:r>
            <a:r>
              <a:rPr lang="en-US" dirty="0"/>
              <a:t> “tomorrow I have exams, how can I better look after myself?"</a:t>
            </a:r>
          </a:p>
          <a:p>
            <a:endParaRPr lang="en-US" dirty="0"/>
          </a:p>
          <a:p>
            <a:r>
              <a:rPr lang="en-US" dirty="0"/>
              <a:t>PS: The sensory input difficulties can vary from day to day and sometimes from hour to hour. Some females have disclosed that as they start to become more aware about their inner and outer experiences that a week or so prior to their menstrual cycle starting that they feel certain sounds, smells, textures, </a:t>
            </a:r>
            <a:r>
              <a:rPr lang="en-US" dirty="0" err="1"/>
              <a:t>etc</a:t>
            </a:r>
            <a:r>
              <a:rPr lang="en-US" dirty="0"/>
              <a:t> to cause more irritability, frustration, etc. Many females have disclosed that their OCD tendencies are heightened during this period too. A new systematic review published in 2022 entitled </a:t>
            </a:r>
            <a:r>
              <a:rPr lang="en-IE" dirty="0"/>
              <a:t>Symptom fluctuation over the menstrual cycle in anxiety disorders, PTSD, and OCD: a systematic review</a:t>
            </a:r>
            <a:r>
              <a:rPr lang="en-US" dirty="0"/>
              <a:t>  (</a:t>
            </a:r>
            <a:r>
              <a:rPr lang="en-IE" dirty="0"/>
              <a:t>Green, S.A., Graham, B.M., 2022) contends “The review revealed evidence for exacerbation of a broad range of symptoms in panic disorder, PTSD, social anxiety disorder, OCD, and generalised anxiety disorder, around the weeks prior to and post menses onset…”</a:t>
            </a:r>
          </a:p>
          <a:p>
            <a:br>
              <a:rPr lang="en-IE" dirty="0"/>
            </a:br>
            <a:endParaRPr lang="en-US" dirty="0"/>
          </a:p>
        </p:txBody>
      </p:sp>
    </p:spTree>
    <p:extLst>
      <p:ext uri="{BB962C8B-B14F-4D97-AF65-F5344CB8AC3E}">
        <p14:creationId xmlns:p14="http://schemas.microsoft.com/office/powerpoint/2010/main" val="1967020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3905E8-7D92-5644-8383-9931FD9D30B3}"/>
              </a:ext>
            </a:extLst>
          </p:cNvPr>
          <p:cNvSpPr txBox="1"/>
          <p:nvPr/>
        </p:nvSpPr>
        <p:spPr>
          <a:xfrm>
            <a:off x="1" y="0"/>
            <a:ext cx="12192000" cy="6278642"/>
          </a:xfrm>
          <a:prstGeom prst="rect">
            <a:avLst/>
          </a:prstGeom>
          <a:noFill/>
        </p:spPr>
        <p:txBody>
          <a:bodyPr wrap="square" rtlCol="0">
            <a:spAutoFit/>
          </a:bodyPr>
          <a:lstStyle/>
          <a:p>
            <a:pPr algn="ctr">
              <a:lnSpc>
                <a:spcPct val="150000"/>
              </a:lnSpc>
            </a:pPr>
            <a:r>
              <a:rPr lang="en-US" sz="2000" dirty="0"/>
              <a:t>Mindfulness is the English translation of the word in Pali language Sati = remembering.</a:t>
            </a:r>
          </a:p>
          <a:p>
            <a:pPr algn="ctr">
              <a:lnSpc>
                <a:spcPct val="150000"/>
              </a:lnSpc>
            </a:pPr>
            <a:r>
              <a:rPr lang="en-US" sz="1600" dirty="0"/>
              <a:t>Remembering what?</a:t>
            </a:r>
          </a:p>
          <a:p>
            <a:pPr algn="ctr">
              <a:lnSpc>
                <a:spcPct val="150000"/>
              </a:lnSpc>
            </a:pPr>
            <a:endParaRPr lang="en-US" sz="1600" dirty="0"/>
          </a:p>
          <a:p>
            <a:pPr algn="ctr">
              <a:lnSpc>
                <a:spcPct val="150000"/>
              </a:lnSpc>
            </a:pPr>
            <a:r>
              <a:rPr lang="en-US" sz="1600" dirty="0"/>
              <a:t>To be in the present moment, the only moment we are truly alive, the only moment life is happening, the only moment we can give and receive love. Also remembering that your mind when not in the present moment with the task at hand will more likely be lost in negative thoughts. </a:t>
            </a:r>
          </a:p>
          <a:p>
            <a:pPr algn="ctr">
              <a:lnSpc>
                <a:spcPct val="150000"/>
              </a:lnSpc>
            </a:pPr>
            <a:endParaRPr lang="en-US" sz="1600" dirty="0"/>
          </a:p>
          <a:p>
            <a:pPr algn="ctr">
              <a:lnSpc>
                <a:spcPct val="150000"/>
              </a:lnSpc>
            </a:pPr>
            <a:r>
              <a:rPr lang="en-IE" sz="1600" dirty="0"/>
              <a:t>In 2005, the </a:t>
            </a:r>
            <a:r>
              <a:rPr lang="en-IE" sz="1600" dirty="0">
                <a:hlinkClick r:id="rId3">
                  <a:extLst>
                    <a:ext uri="{A12FA001-AC4F-418D-AE19-62706E023703}">
                      <ahyp:hlinkClr xmlns:ahyp="http://schemas.microsoft.com/office/drawing/2018/hyperlinkcolor" val="tx"/>
                    </a:ext>
                  </a:extLst>
                </a:hlinkClick>
              </a:rPr>
              <a:t>National Science Foundation</a:t>
            </a:r>
            <a:r>
              <a:rPr lang="en-IE" sz="1600" dirty="0"/>
              <a:t>  published a study where they found out that the average person has about 12,000 to 60,000 thoughts per day. Of those thousands of thoughts, 80% were negative, and 95% were exactly the same repetitive thoughts as the day before.</a:t>
            </a:r>
            <a:endParaRPr lang="en-US" sz="1600" dirty="0"/>
          </a:p>
          <a:p>
            <a:pPr algn="ctr">
              <a:lnSpc>
                <a:spcPct val="150000"/>
              </a:lnSpc>
            </a:pPr>
            <a:endParaRPr lang="en-US" sz="1600" dirty="0"/>
          </a:p>
          <a:p>
            <a:pPr algn="ctr">
              <a:lnSpc>
                <a:spcPct val="150000"/>
              </a:lnSpc>
            </a:pPr>
            <a:r>
              <a:rPr lang="en-US" sz="1600" dirty="0"/>
              <a:t>A study from Harvard (Killingsworth &amp; Gilbert, 2010) with 5000 people, from more than 80 different countries and ages between 18 and 88 have showed that we are 47% of the time not aware of what we are doing. This study linked mind wandering with subjective experience of unhappiness, the paper entitled “A wondering mind is an unhappy mind”.</a:t>
            </a:r>
          </a:p>
          <a:p>
            <a:pPr algn="ctr">
              <a:lnSpc>
                <a:spcPct val="150000"/>
              </a:lnSpc>
            </a:pPr>
            <a:endParaRPr lang="en-US" sz="1600" dirty="0"/>
          </a:p>
          <a:p>
            <a:endParaRPr lang="en-US" dirty="0"/>
          </a:p>
          <a:p>
            <a:endParaRPr lang="en-US" dirty="0"/>
          </a:p>
        </p:txBody>
      </p:sp>
    </p:spTree>
    <p:extLst>
      <p:ext uri="{BB962C8B-B14F-4D97-AF65-F5344CB8AC3E}">
        <p14:creationId xmlns:p14="http://schemas.microsoft.com/office/powerpoint/2010/main" val="3696365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DF3CBD7-AE69-DD4A-9EF8-DFC44611357F}"/>
              </a:ext>
            </a:extLst>
          </p:cNvPr>
          <p:cNvPicPr>
            <a:picLocks noChangeAspect="1"/>
          </p:cNvPicPr>
          <p:nvPr/>
        </p:nvPicPr>
        <p:blipFill>
          <a:blip r:embed="rId3"/>
          <a:stretch>
            <a:fillRect/>
          </a:stretch>
        </p:blipFill>
        <p:spPr>
          <a:xfrm>
            <a:off x="-2343150" y="0"/>
            <a:ext cx="16816388" cy="6960450"/>
          </a:xfrm>
          <a:prstGeom prst="rect">
            <a:avLst/>
          </a:prstGeom>
          <a:solidFill>
            <a:srgbClr val="91C6BE"/>
          </a:solidFill>
        </p:spPr>
      </p:pic>
    </p:spTree>
    <p:extLst>
      <p:ext uri="{BB962C8B-B14F-4D97-AF65-F5344CB8AC3E}">
        <p14:creationId xmlns:p14="http://schemas.microsoft.com/office/powerpoint/2010/main" val="3065248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132D4E93-71C3-134F-A6D6-090068B8FF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36017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EF511-3A79-C448-9D5C-F03045BAE422}"/>
              </a:ext>
            </a:extLst>
          </p:cNvPr>
          <p:cNvSpPr txBox="1"/>
          <p:nvPr/>
        </p:nvSpPr>
        <p:spPr>
          <a:xfrm>
            <a:off x="1" y="82064"/>
            <a:ext cx="12192001" cy="5167953"/>
          </a:xfrm>
          <a:prstGeom prst="rect">
            <a:avLst/>
          </a:prstGeom>
          <a:noFill/>
        </p:spPr>
        <p:txBody>
          <a:bodyPr wrap="square" rtlCol="0">
            <a:spAutoFit/>
          </a:bodyPr>
          <a:lstStyle/>
          <a:p>
            <a:pPr>
              <a:lnSpc>
                <a:spcPct val="150000"/>
              </a:lnSpc>
            </a:pPr>
            <a:r>
              <a:rPr lang="en-US" b="1" dirty="0"/>
              <a:t>Caution</a:t>
            </a:r>
          </a:p>
          <a:p>
            <a:pPr>
              <a:lnSpc>
                <a:spcPct val="150000"/>
              </a:lnSpc>
            </a:pPr>
            <a:r>
              <a:rPr lang="en-US" dirty="0"/>
              <a:t>When adolescents are sharing a difficult situation they have experienced, stopping before they are completely dysregulated may prevent re-traumatization.  Using the Window of Tolerance graph we can ask if they notice moving from the centered state to too high up or down. Moving towards hyper or hypo is ok and it helps to tell our stories while at the same time feeling what we may have not been able to feel before. </a:t>
            </a:r>
          </a:p>
          <a:p>
            <a:pPr>
              <a:lnSpc>
                <a:spcPct val="150000"/>
              </a:lnSpc>
            </a:pPr>
            <a:r>
              <a:rPr lang="en-US" dirty="0"/>
              <a:t> </a:t>
            </a:r>
          </a:p>
          <a:p>
            <a:r>
              <a:rPr lang="en-IE" dirty="0"/>
              <a:t>Trauma research has taught us about the importance of titrating interventions.  </a:t>
            </a:r>
          </a:p>
          <a:p>
            <a:endParaRPr lang="en-IE" dirty="0"/>
          </a:p>
          <a:p>
            <a:r>
              <a:rPr lang="en-IE" dirty="0"/>
              <a:t>Mindfulness awareness here can help the clinician to track the unfolding of moment to moment experience for the client and self, which in turn facilitates respecting the client’s pace without pushing the clinician’s agenda which may result in mood destabilization by going too fast too soon.</a:t>
            </a:r>
          </a:p>
          <a:p>
            <a:endParaRPr lang="en-IE" dirty="0"/>
          </a:p>
          <a:p>
            <a:r>
              <a:rPr lang="en-IE" dirty="0"/>
              <a:t>A rule of thumb when working with traumatized individuals is to support the feeling of safety before working with repressed memories or uncovering disavowed thoughts and feelings (van der Kolk et al., 1996)  </a:t>
            </a:r>
          </a:p>
          <a:p>
            <a:pPr>
              <a:lnSpc>
                <a:spcPct val="150000"/>
              </a:lnSpc>
            </a:pPr>
            <a:endParaRPr lang="en-US" dirty="0"/>
          </a:p>
        </p:txBody>
      </p:sp>
      <p:sp>
        <p:nvSpPr>
          <p:cNvPr id="4" name="TextBox 3">
            <a:extLst>
              <a:ext uri="{FF2B5EF4-FFF2-40B4-BE49-F238E27FC236}">
                <a16:creationId xmlns:a16="http://schemas.microsoft.com/office/drawing/2014/main" id="{005F0D8C-8A1D-B94C-AE23-CB6C28A2DF7C}"/>
              </a:ext>
            </a:extLst>
          </p:cNvPr>
          <p:cNvSpPr txBox="1"/>
          <p:nvPr/>
        </p:nvSpPr>
        <p:spPr>
          <a:xfrm>
            <a:off x="0" y="5250017"/>
            <a:ext cx="11844338" cy="1200329"/>
          </a:xfrm>
          <a:prstGeom prst="rect">
            <a:avLst/>
          </a:prstGeom>
          <a:solidFill>
            <a:srgbClr val="91C6BE"/>
          </a:solidFill>
        </p:spPr>
        <p:txBody>
          <a:bodyPr wrap="square" rtlCol="0">
            <a:spAutoFit/>
          </a:bodyPr>
          <a:lstStyle/>
          <a:p>
            <a:r>
              <a:rPr lang="en-IE" dirty="0"/>
              <a:t>”Generally, it seems that meditation practices that bring our attention to the chest, belly, and throat (such as attending to the sensations of the breath) move us toward the sharp points, while those that focus on objects farther away (such as the soles of the feet, sounds, the taste of food, or the natural environment) tend to be more stabilizing.” (Pollack et al, 2014)</a:t>
            </a:r>
          </a:p>
        </p:txBody>
      </p:sp>
    </p:spTree>
    <p:extLst>
      <p:ext uri="{BB962C8B-B14F-4D97-AF65-F5344CB8AC3E}">
        <p14:creationId xmlns:p14="http://schemas.microsoft.com/office/powerpoint/2010/main" val="31380586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9B168D-3ABC-99C5-8167-0E6B8DCAFC57}"/>
              </a:ext>
            </a:extLst>
          </p:cNvPr>
          <p:cNvSpPr txBox="1"/>
          <p:nvPr/>
        </p:nvSpPr>
        <p:spPr>
          <a:xfrm>
            <a:off x="128588" y="114301"/>
            <a:ext cx="10044113" cy="6001643"/>
          </a:xfrm>
          <a:prstGeom prst="rect">
            <a:avLst/>
          </a:prstGeom>
          <a:noFill/>
        </p:spPr>
        <p:txBody>
          <a:bodyPr wrap="square" rtlCol="0">
            <a:spAutoFit/>
          </a:bodyPr>
          <a:lstStyle/>
          <a:p>
            <a:r>
              <a:rPr lang="en-US" sz="2400" dirty="0" err="1"/>
              <a:t>Psychoed</a:t>
            </a:r>
            <a:r>
              <a:rPr lang="en-US" sz="2400" dirty="0"/>
              <a:t> done WITH PARENTS so not only the young person ,but parents also can see why and how their bodies and brain are responding to the present experiences (make sense of it all without blaming self) but how to alleviate it (even though it is not my fault I am responsible for my actions so if I want to change there are tools that I can try). </a:t>
            </a:r>
          </a:p>
          <a:p>
            <a:endParaRPr lang="en-US" sz="2400" dirty="0"/>
          </a:p>
          <a:p>
            <a:r>
              <a:rPr lang="en-US" sz="2400" dirty="0"/>
              <a:t>I share this video to the whole family to watch together </a:t>
            </a:r>
          </a:p>
          <a:p>
            <a:r>
              <a:rPr lang="en-US" sz="2400" dirty="0"/>
              <a:t>Dan Siegel= How our relationship shape us.</a:t>
            </a:r>
          </a:p>
          <a:p>
            <a:r>
              <a:rPr lang="en-US" sz="2400" dirty="0"/>
              <a:t>https://</a:t>
            </a:r>
            <a:r>
              <a:rPr lang="en-US" sz="2400" dirty="0" err="1"/>
              <a:t>www.youtube.com</a:t>
            </a:r>
            <a:r>
              <a:rPr lang="en-US" sz="2400" dirty="0"/>
              <a:t>/</a:t>
            </a:r>
            <a:r>
              <a:rPr lang="en-US" sz="2400" dirty="0" err="1"/>
              <a:t>watch?v</a:t>
            </a:r>
            <a:r>
              <a:rPr lang="en-US" sz="2400" dirty="0"/>
              <a:t>=</a:t>
            </a:r>
            <a:r>
              <a:rPr lang="en-US" sz="2400" dirty="0" err="1"/>
              <a:t>fwmtgrWKQrY</a:t>
            </a:r>
            <a:endParaRPr lang="en-US" sz="2400" dirty="0"/>
          </a:p>
          <a:p>
            <a:r>
              <a:rPr lang="en-US" sz="2400" dirty="0"/>
              <a:t>And Brainstorm: the power and purpose of the teenager brain</a:t>
            </a:r>
          </a:p>
          <a:p>
            <a:r>
              <a:rPr lang="en-US" sz="2400" dirty="0">
                <a:hlinkClick r:id="rId2"/>
              </a:rPr>
              <a:t>https://youtu.be/H1pf1xTMUng</a:t>
            </a:r>
            <a:endParaRPr lang="en-US" sz="2400" dirty="0"/>
          </a:p>
          <a:p>
            <a:endParaRPr lang="en-US" sz="2400" dirty="0"/>
          </a:p>
          <a:p>
            <a:r>
              <a:rPr lang="en-US" sz="2400" dirty="0"/>
              <a:t>I speak about the legacy of trauma if it feels appropriate and how it stops with us so we don’t keep the legacy going forward to the next generation.</a:t>
            </a:r>
          </a:p>
        </p:txBody>
      </p:sp>
    </p:spTree>
    <p:extLst>
      <p:ext uri="{BB962C8B-B14F-4D97-AF65-F5344CB8AC3E}">
        <p14:creationId xmlns:p14="http://schemas.microsoft.com/office/powerpoint/2010/main" val="3754532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F483A-FD7A-2140-9624-CC82B0910FF4}"/>
              </a:ext>
            </a:extLst>
          </p:cNvPr>
          <p:cNvSpPr txBox="1"/>
          <p:nvPr/>
        </p:nvSpPr>
        <p:spPr>
          <a:xfrm>
            <a:off x="0" y="-1"/>
            <a:ext cx="12297508" cy="769441"/>
          </a:xfrm>
          <a:prstGeom prst="rect">
            <a:avLst/>
          </a:prstGeom>
          <a:noFill/>
        </p:spPr>
        <p:txBody>
          <a:bodyPr wrap="square" rtlCol="0">
            <a:spAutoFit/>
          </a:bodyPr>
          <a:lstStyle/>
          <a:p>
            <a:endParaRPr lang="en-IE" sz="2400" dirty="0"/>
          </a:p>
          <a:p>
            <a:endParaRPr lang="en-US" sz="2000" dirty="0"/>
          </a:p>
        </p:txBody>
      </p:sp>
      <p:sp>
        <p:nvSpPr>
          <p:cNvPr id="2" name="TextBox 1">
            <a:extLst>
              <a:ext uri="{FF2B5EF4-FFF2-40B4-BE49-F238E27FC236}">
                <a16:creationId xmlns:a16="http://schemas.microsoft.com/office/drawing/2014/main" id="{CCD512B4-3D2C-9542-B7CB-EC94A528475C}"/>
              </a:ext>
            </a:extLst>
          </p:cNvPr>
          <p:cNvSpPr txBox="1"/>
          <p:nvPr/>
        </p:nvSpPr>
        <p:spPr>
          <a:xfrm>
            <a:off x="0" y="83276"/>
            <a:ext cx="12192000" cy="7185878"/>
          </a:xfrm>
          <a:prstGeom prst="rect">
            <a:avLst/>
          </a:prstGeom>
          <a:noFill/>
        </p:spPr>
        <p:txBody>
          <a:bodyPr wrap="square" rtlCol="0">
            <a:spAutoFit/>
          </a:bodyPr>
          <a:lstStyle/>
          <a:p>
            <a:pPr>
              <a:lnSpc>
                <a:spcPct val="150000"/>
              </a:lnSpc>
            </a:pPr>
            <a:r>
              <a:rPr lang="en-US" sz="1600" b="1" dirty="0"/>
              <a:t>Step 2 -  Learning to stay with the unpleasant sensation. Widening the window of tolerance.</a:t>
            </a:r>
          </a:p>
          <a:p>
            <a:r>
              <a:rPr lang="en-US" sz="1600" dirty="0"/>
              <a:t>Move into the body, but wisely so the person is not outside of their window of tolerance.</a:t>
            </a:r>
          </a:p>
          <a:p>
            <a:r>
              <a:rPr lang="en-US" sz="1600" dirty="0"/>
              <a:t>https://</a:t>
            </a:r>
            <a:r>
              <a:rPr lang="en-US" sz="1600" dirty="0" err="1"/>
              <a:t>www.youtube.com</a:t>
            </a:r>
            <a:r>
              <a:rPr lang="en-US" sz="1600" dirty="0"/>
              <a:t>/</a:t>
            </a:r>
            <a:r>
              <a:rPr lang="en-US" sz="1600" dirty="0" err="1"/>
              <a:t>watch?v</a:t>
            </a:r>
            <a:r>
              <a:rPr lang="en-US" sz="1600" dirty="0"/>
              <a:t>=fmDk4sotWGs</a:t>
            </a:r>
          </a:p>
          <a:p>
            <a:pPr>
              <a:lnSpc>
                <a:spcPct val="150000"/>
              </a:lnSpc>
            </a:pPr>
            <a:endParaRPr lang="en-US" sz="1600" b="1" dirty="0"/>
          </a:p>
          <a:p>
            <a:pPr>
              <a:lnSpc>
                <a:spcPct val="150000"/>
              </a:lnSpc>
            </a:pPr>
            <a:r>
              <a:rPr lang="en-US" sz="1600" dirty="0"/>
              <a:t>1- Development of Affect Tolerance: Notice what is happening in your body (the sensation and where) right now.  Name it to tame it.</a:t>
            </a:r>
          </a:p>
          <a:p>
            <a:pPr>
              <a:lnSpc>
                <a:spcPct val="150000"/>
              </a:lnSpc>
            </a:pPr>
            <a:r>
              <a:rPr lang="en-US" sz="1600" dirty="0"/>
              <a:t>(SKIP THIS IF CLIENT IS DYSREGULATED, GO STRAIGHT INTO STEP 2)</a:t>
            </a:r>
          </a:p>
          <a:p>
            <a:pPr>
              <a:lnSpc>
                <a:spcPct val="150000"/>
              </a:lnSpc>
            </a:pPr>
            <a:r>
              <a:rPr lang="en-US" sz="1600" dirty="0"/>
              <a:t>Cl: I am feeling anxious a lot in school.</a:t>
            </a:r>
          </a:p>
          <a:p>
            <a:pPr>
              <a:lnSpc>
                <a:spcPct val="150000"/>
              </a:lnSpc>
            </a:pPr>
            <a:r>
              <a:rPr lang="en-US" sz="1600" dirty="0"/>
              <a:t>Th: “What sensations do you notice in your body right now as you mentioned feeling anxious in school?”</a:t>
            </a:r>
          </a:p>
          <a:p>
            <a:pPr>
              <a:lnSpc>
                <a:spcPct val="150000"/>
              </a:lnSpc>
            </a:pPr>
            <a:r>
              <a:rPr lang="en-US" sz="1600" dirty="0"/>
              <a:t>Cl:  “My heart beats faster and I'm sweating”</a:t>
            </a:r>
          </a:p>
          <a:p>
            <a:pPr>
              <a:lnSpc>
                <a:spcPct val="150000"/>
              </a:lnSpc>
            </a:pPr>
            <a:r>
              <a:rPr lang="en-US" sz="1600" dirty="0"/>
              <a:t>Th:  (tailor made explanation for this </a:t>
            </a:r>
            <a:r>
              <a:rPr lang="en-US" sz="1600" dirty="0" err="1"/>
              <a:t>hyperarosed</a:t>
            </a:r>
            <a:r>
              <a:rPr lang="en-US" sz="1600" dirty="0"/>
              <a:t> state) = “When you are in survival mode the heart beats faster so more blood is pumped into your arms and legs which means that your body is preparing you to run or fight the tiger (your body is working perfectly fine phew); you may even get a bit sweaty so you become slippery which may make it harder for the tiger to keep hold of you.  The only thing we need to teach the brain is that the sensations are not ‘tigers’. That you can actually stay with sensations.”. </a:t>
            </a:r>
          </a:p>
          <a:p>
            <a:pPr>
              <a:lnSpc>
                <a:spcPct val="150000"/>
              </a:lnSpc>
            </a:pPr>
            <a:r>
              <a:rPr lang="en-US" sz="1600" dirty="0"/>
              <a:t>“When we  learn to feel the sensations we are teaching our ‘antenna’ that is on the lookout for tigers,  that this tension is not dangerous which is what we want the brain to learn. When we stay with the sensation with curiosity it tends to lessen. </a:t>
            </a:r>
          </a:p>
          <a:p>
            <a:pPr>
              <a:lnSpc>
                <a:spcPct val="150000"/>
              </a:lnSpc>
            </a:pPr>
            <a:r>
              <a:rPr lang="en-US" sz="1600" dirty="0"/>
              <a:t>Are you ok continuing teaching the brain that this is not a tiger by us getting more curious about the heart beating faster?”</a:t>
            </a:r>
          </a:p>
          <a:p>
            <a:pPr>
              <a:lnSpc>
                <a:spcPct val="150000"/>
              </a:lnSpc>
            </a:pPr>
            <a:endParaRPr lang="en-US" sz="1600" dirty="0"/>
          </a:p>
        </p:txBody>
      </p:sp>
    </p:spTree>
    <p:extLst>
      <p:ext uri="{BB962C8B-B14F-4D97-AF65-F5344CB8AC3E}">
        <p14:creationId xmlns:p14="http://schemas.microsoft.com/office/powerpoint/2010/main" val="3156298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F483A-FD7A-2140-9624-CC82B0910FF4}"/>
              </a:ext>
            </a:extLst>
          </p:cNvPr>
          <p:cNvSpPr txBox="1"/>
          <p:nvPr/>
        </p:nvSpPr>
        <p:spPr>
          <a:xfrm>
            <a:off x="0" y="-1"/>
            <a:ext cx="12297508" cy="769441"/>
          </a:xfrm>
          <a:prstGeom prst="rect">
            <a:avLst/>
          </a:prstGeom>
          <a:noFill/>
        </p:spPr>
        <p:txBody>
          <a:bodyPr wrap="square" rtlCol="0">
            <a:spAutoFit/>
          </a:bodyPr>
          <a:lstStyle/>
          <a:p>
            <a:endParaRPr lang="en-IE" sz="2400" dirty="0"/>
          </a:p>
          <a:p>
            <a:endParaRPr lang="en-US" sz="2000" dirty="0"/>
          </a:p>
        </p:txBody>
      </p:sp>
      <p:sp>
        <p:nvSpPr>
          <p:cNvPr id="2" name="TextBox 1">
            <a:extLst>
              <a:ext uri="{FF2B5EF4-FFF2-40B4-BE49-F238E27FC236}">
                <a16:creationId xmlns:a16="http://schemas.microsoft.com/office/drawing/2014/main" id="{CCD512B4-3D2C-9542-B7CB-EC94A528475C}"/>
              </a:ext>
            </a:extLst>
          </p:cNvPr>
          <p:cNvSpPr txBox="1"/>
          <p:nvPr/>
        </p:nvSpPr>
        <p:spPr>
          <a:xfrm>
            <a:off x="-1" y="217715"/>
            <a:ext cx="11901715" cy="6691447"/>
          </a:xfrm>
          <a:prstGeom prst="rect">
            <a:avLst/>
          </a:prstGeom>
          <a:noFill/>
        </p:spPr>
        <p:txBody>
          <a:bodyPr wrap="square" rtlCol="0">
            <a:spAutoFit/>
          </a:bodyPr>
          <a:lstStyle/>
          <a:p>
            <a:pPr>
              <a:lnSpc>
                <a:spcPct val="150000"/>
              </a:lnSpc>
            </a:pPr>
            <a:r>
              <a:rPr lang="en-US" dirty="0"/>
              <a:t>If the client agrees with the experiment then we continue exploring the sensation.</a:t>
            </a:r>
          </a:p>
          <a:p>
            <a:pPr>
              <a:lnSpc>
                <a:spcPct val="150000"/>
              </a:lnSpc>
            </a:pPr>
            <a:endParaRPr lang="en-US" dirty="0"/>
          </a:p>
          <a:p>
            <a:pPr>
              <a:lnSpc>
                <a:spcPct val="150000"/>
              </a:lnSpc>
            </a:pPr>
            <a:r>
              <a:rPr lang="en-US" b="1" dirty="0"/>
              <a:t>Mindful Questions</a:t>
            </a:r>
            <a:r>
              <a:rPr lang="en-US" dirty="0"/>
              <a:t>:</a:t>
            </a:r>
          </a:p>
          <a:p>
            <a:pPr>
              <a:lnSpc>
                <a:spcPct val="150000"/>
              </a:lnSpc>
            </a:pPr>
            <a:r>
              <a:rPr lang="en-US" dirty="0"/>
              <a:t>Bringing the client to become aware and work with inner environment and develop affect regulation.</a:t>
            </a:r>
          </a:p>
          <a:p>
            <a:pPr>
              <a:lnSpc>
                <a:spcPct val="150000"/>
              </a:lnSpc>
            </a:pPr>
            <a:r>
              <a:rPr lang="en-US" dirty="0"/>
              <a:t>“What size is this sensation?”</a:t>
            </a:r>
          </a:p>
          <a:p>
            <a:pPr>
              <a:lnSpc>
                <a:spcPct val="150000"/>
              </a:lnSpc>
            </a:pPr>
            <a:r>
              <a:rPr lang="en-US" dirty="0"/>
              <a:t>“Is it heavy or light”</a:t>
            </a:r>
          </a:p>
          <a:p>
            <a:pPr>
              <a:lnSpc>
                <a:spcPct val="150000"/>
              </a:lnSpc>
            </a:pPr>
            <a:r>
              <a:rPr lang="en-US" dirty="0"/>
              <a:t>“Can you sense if it feels like it is made of wood, metal, air, water, stones, or something else”</a:t>
            </a:r>
          </a:p>
          <a:p>
            <a:pPr>
              <a:lnSpc>
                <a:spcPct val="150000"/>
              </a:lnSpc>
            </a:pPr>
            <a:r>
              <a:rPr lang="en-US" dirty="0"/>
              <a:t>“Does it have a color?”</a:t>
            </a:r>
          </a:p>
          <a:p>
            <a:pPr>
              <a:lnSpc>
                <a:spcPct val="150000"/>
              </a:lnSpc>
            </a:pPr>
            <a:r>
              <a:rPr lang="en-US" dirty="0"/>
              <a:t>“Is it moving around or static”</a:t>
            </a:r>
          </a:p>
          <a:p>
            <a:pPr>
              <a:lnSpc>
                <a:spcPct val="150000"/>
              </a:lnSpc>
            </a:pPr>
            <a:r>
              <a:rPr lang="en-US" dirty="0"/>
              <a:t>“Can we follow it like a researcher with a lot of curiosity, just for a moment, and you tell me what is happening moment by moment”.</a:t>
            </a:r>
          </a:p>
          <a:p>
            <a:pPr>
              <a:lnSpc>
                <a:spcPct val="150000"/>
              </a:lnSpc>
            </a:pPr>
            <a:endParaRPr lang="en-US" dirty="0"/>
          </a:p>
          <a:p>
            <a:pPr>
              <a:lnSpc>
                <a:spcPct val="150000"/>
              </a:lnSpc>
            </a:pPr>
            <a:r>
              <a:rPr lang="en-US" dirty="0"/>
              <a:t>The tendency is that once curious attention is placed the sensations get smaller or move away completely. Tingling or trembling in the legs and arms may be a sign of release. Name it if this happens because it can be scary for teens if they don’t know what is happening. </a:t>
            </a:r>
          </a:p>
          <a:p>
            <a:pPr>
              <a:lnSpc>
                <a:spcPct val="150000"/>
              </a:lnSpc>
            </a:pPr>
            <a:endParaRPr lang="en-US" dirty="0"/>
          </a:p>
        </p:txBody>
      </p:sp>
    </p:spTree>
    <p:extLst>
      <p:ext uri="{BB962C8B-B14F-4D97-AF65-F5344CB8AC3E}">
        <p14:creationId xmlns:p14="http://schemas.microsoft.com/office/powerpoint/2010/main" val="40426185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F483A-FD7A-2140-9624-CC82B0910FF4}"/>
              </a:ext>
            </a:extLst>
          </p:cNvPr>
          <p:cNvSpPr txBox="1"/>
          <p:nvPr/>
        </p:nvSpPr>
        <p:spPr>
          <a:xfrm>
            <a:off x="0" y="-1"/>
            <a:ext cx="12297508" cy="769441"/>
          </a:xfrm>
          <a:prstGeom prst="rect">
            <a:avLst/>
          </a:prstGeom>
          <a:noFill/>
        </p:spPr>
        <p:txBody>
          <a:bodyPr wrap="square" rtlCol="0">
            <a:spAutoFit/>
          </a:bodyPr>
          <a:lstStyle/>
          <a:p>
            <a:endParaRPr lang="en-IE" sz="2400" dirty="0"/>
          </a:p>
          <a:p>
            <a:endParaRPr lang="en-US" sz="2000" dirty="0"/>
          </a:p>
        </p:txBody>
      </p:sp>
      <p:sp>
        <p:nvSpPr>
          <p:cNvPr id="2" name="TextBox 1">
            <a:extLst>
              <a:ext uri="{FF2B5EF4-FFF2-40B4-BE49-F238E27FC236}">
                <a16:creationId xmlns:a16="http://schemas.microsoft.com/office/drawing/2014/main" id="{CCD512B4-3D2C-9542-B7CB-EC94A528475C}"/>
              </a:ext>
            </a:extLst>
          </p:cNvPr>
          <p:cNvSpPr txBox="1"/>
          <p:nvPr/>
        </p:nvSpPr>
        <p:spPr>
          <a:xfrm>
            <a:off x="0" y="-130629"/>
            <a:ext cx="11901714" cy="7522444"/>
          </a:xfrm>
          <a:prstGeom prst="rect">
            <a:avLst/>
          </a:prstGeom>
          <a:noFill/>
        </p:spPr>
        <p:txBody>
          <a:bodyPr wrap="square" rtlCol="0">
            <a:spAutoFit/>
          </a:bodyPr>
          <a:lstStyle/>
          <a:p>
            <a:pPr>
              <a:lnSpc>
                <a:spcPct val="150000"/>
              </a:lnSpc>
            </a:pPr>
            <a:r>
              <a:rPr lang="en-US" b="1" dirty="0"/>
              <a:t>STEP 3- Self-Regulatory experiments</a:t>
            </a:r>
            <a:endParaRPr lang="en-US" dirty="0"/>
          </a:p>
          <a:p>
            <a:pPr>
              <a:lnSpc>
                <a:spcPct val="150000"/>
              </a:lnSpc>
            </a:pPr>
            <a:r>
              <a:rPr lang="en-US" dirty="0"/>
              <a:t>Th: “Now I wonder if we could send a bit of support to our bodies so our brains also learn that we are very powerful and that we can shift our body/mind state?”  </a:t>
            </a:r>
          </a:p>
          <a:p>
            <a:pPr>
              <a:lnSpc>
                <a:spcPct val="150000"/>
              </a:lnSpc>
            </a:pPr>
            <a:r>
              <a:rPr lang="en-US" dirty="0"/>
              <a:t>If client agrees then recall a resourcing action you have noticed them doing like for example touching their hands, breathing deeply, crossing their arms, etc. If there were nothing to recall then make invitation for experimenting with:</a:t>
            </a:r>
          </a:p>
          <a:p>
            <a:pPr>
              <a:lnSpc>
                <a:spcPct val="150000"/>
              </a:lnSpc>
            </a:pPr>
            <a:endParaRPr lang="en-US" dirty="0"/>
          </a:p>
          <a:p>
            <a:pPr>
              <a:lnSpc>
                <a:spcPct val="150000"/>
              </a:lnSpc>
            </a:pPr>
            <a:r>
              <a:rPr lang="en-US" dirty="0"/>
              <a:t>Touching the area where the sensation is still present. Kind hands.</a:t>
            </a:r>
          </a:p>
          <a:p>
            <a:pPr>
              <a:lnSpc>
                <a:spcPct val="150000"/>
              </a:lnSpc>
            </a:pPr>
            <a:r>
              <a:rPr lang="en-US" dirty="0"/>
              <a:t>Crossing  arms and placing hands under the armpit</a:t>
            </a:r>
          </a:p>
          <a:p>
            <a:pPr>
              <a:lnSpc>
                <a:spcPct val="150000"/>
              </a:lnSpc>
            </a:pPr>
            <a:r>
              <a:rPr lang="en-US" dirty="0"/>
              <a:t>Double Inhaling and long exhaling </a:t>
            </a:r>
          </a:p>
          <a:p>
            <a:pPr>
              <a:lnSpc>
                <a:spcPct val="150000"/>
              </a:lnSpc>
            </a:pPr>
            <a:r>
              <a:rPr lang="en-US" dirty="0"/>
              <a:t>Twisting hands and wrists</a:t>
            </a:r>
          </a:p>
          <a:p>
            <a:pPr>
              <a:lnSpc>
                <a:spcPct val="150000"/>
              </a:lnSpc>
            </a:pPr>
            <a:r>
              <a:rPr lang="en-US" dirty="0"/>
              <a:t>Touching back of neck and saying </a:t>
            </a:r>
            <a:r>
              <a:rPr lang="en-US" dirty="0" err="1"/>
              <a:t>voo</a:t>
            </a:r>
            <a:endParaRPr lang="en-US" dirty="0"/>
          </a:p>
          <a:p>
            <a:pPr>
              <a:lnSpc>
                <a:spcPct val="150000"/>
              </a:lnSpc>
            </a:pPr>
            <a:endParaRPr lang="en-US" dirty="0"/>
          </a:p>
          <a:p>
            <a:pPr>
              <a:lnSpc>
                <a:spcPct val="150000"/>
              </a:lnSpc>
            </a:pPr>
            <a:r>
              <a:rPr lang="en-US" dirty="0"/>
              <a:t>Th: “The important part is that you notice your body returning to a calmer state…even if it is just a tiny calmer we need to teach the brain that you can do this and the more you do it the calmer the body becomes.”</a:t>
            </a:r>
          </a:p>
          <a:p>
            <a:pPr>
              <a:lnSpc>
                <a:spcPct val="150000"/>
              </a:lnSpc>
            </a:pPr>
            <a:endParaRPr lang="en-US" dirty="0"/>
          </a:p>
          <a:p>
            <a:pPr>
              <a:lnSpc>
                <a:spcPct val="150000"/>
              </a:lnSpc>
            </a:pPr>
            <a:endParaRPr lang="en-US" dirty="0"/>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2958955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F483A-FD7A-2140-9624-CC82B0910FF4}"/>
              </a:ext>
            </a:extLst>
          </p:cNvPr>
          <p:cNvSpPr txBox="1"/>
          <p:nvPr/>
        </p:nvSpPr>
        <p:spPr>
          <a:xfrm>
            <a:off x="0" y="-1"/>
            <a:ext cx="12297508" cy="769441"/>
          </a:xfrm>
          <a:prstGeom prst="rect">
            <a:avLst/>
          </a:prstGeom>
          <a:noFill/>
        </p:spPr>
        <p:txBody>
          <a:bodyPr wrap="square" rtlCol="0">
            <a:spAutoFit/>
          </a:bodyPr>
          <a:lstStyle/>
          <a:p>
            <a:endParaRPr lang="en-IE" sz="2400" dirty="0"/>
          </a:p>
          <a:p>
            <a:endParaRPr lang="en-US" sz="2000" dirty="0"/>
          </a:p>
        </p:txBody>
      </p:sp>
      <p:sp>
        <p:nvSpPr>
          <p:cNvPr id="2" name="TextBox 1">
            <a:extLst>
              <a:ext uri="{FF2B5EF4-FFF2-40B4-BE49-F238E27FC236}">
                <a16:creationId xmlns:a16="http://schemas.microsoft.com/office/drawing/2014/main" id="{CCD512B4-3D2C-9542-B7CB-EC94A528475C}"/>
              </a:ext>
            </a:extLst>
          </p:cNvPr>
          <p:cNvSpPr txBox="1"/>
          <p:nvPr/>
        </p:nvSpPr>
        <p:spPr>
          <a:xfrm>
            <a:off x="0" y="-130629"/>
            <a:ext cx="11901714" cy="5444952"/>
          </a:xfrm>
          <a:prstGeom prst="rect">
            <a:avLst/>
          </a:prstGeom>
          <a:noFill/>
        </p:spPr>
        <p:txBody>
          <a:bodyPr wrap="square" rtlCol="0">
            <a:spAutoFit/>
          </a:bodyPr>
          <a:lstStyle/>
          <a:p>
            <a:pPr>
              <a:lnSpc>
                <a:spcPct val="150000"/>
              </a:lnSpc>
            </a:pPr>
            <a:r>
              <a:rPr lang="en-US" dirty="0" err="1"/>
              <a:t>Hypoarousal</a:t>
            </a:r>
            <a:endParaRPr lang="en-US" dirty="0"/>
          </a:p>
          <a:p>
            <a:pPr>
              <a:lnSpc>
                <a:spcPct val="150000"/>
              </a:lnSpc>
            </a:pPr>
            <a:r>
              <a:rPr lang="en-US" dirty="0"/>
              <a:t>Depressed teens usually do not have much energy so an experiment to bring a tiny bit of energy may be helpful.  Yet remember that as </a:t>
            </a:r>
            <a:r>
              <a:rPr lang="en-US" dirty="0" err="1"/>
              <a:t>hypoarousal</a:t>
            </a:r>
            <a:r>
              <a:rPr lang="en-US" dirty="0"/>
              <a:t> is a survival response trying to increase arousal can backfire and may cause more </a:t>
            </a:r>
            <a:r>
              <a:rPr lang="en-US" dirty="0" err="1"/>
              <a:t>hypoarousal</a:t>
            </a:r>
            <a:r>
              <a:rPr lang="en-US" dirty="0"/>
              <a:t> or escalation to hyperarousal. Therefore, we are not saying “It would be nice to have a bit more energy or to feel less depressed” but we begin with an experiment to bring in a bit more energy so we can help the brain to move from survival mode where learning, development and growth is not possible, to a safer state.</a:t>
            </a:r>
          </a:p>
          <a:p>
            <a:pPr>
              <a:lnSpc>
                <a:spcPct val="150000"/>
              </a:lnSpc>
            </a:pPr>
            <a:endParaRPr lang="en-US" dirty="0"/>
          </a:p>
          <a:p>
            <a:pPr>
              <a:lnSpc>
                <a:spcPct val="150000"/>
              </a:lnSpc>
            </a:pPr>
            <a:r>
              <a:rPr lang="en-US" dirty="0"/>
              <a:t>Th: “Notice what happens if you lengthen your spine a little bit” ( this increases energy and a sense of solidity, it counteracts numbing)</a:t>
            </a:r>
          </a:p>
          <a:p>
            <a:pPr>
              <a:lnSpc>
                <a:spcPct val="150000"/>
              </a:lnSpc>
            </a:pPr>
            <a:r>
              <a:rPr lang="en-US" dirty="0"/>
              <a:t>Th: “ Then look around the room by turning your head and neck and slowly looking around” , “What happens?” (these actions of looking around the room or ‘orienting’ and scanning the environment and increases optimal levels of arousal)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6632130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FF483A-FD7A-2140-9624-CC82B0910FF4}"/>
              </a:ext>
            </a:extLst>
          </p:cNvPr>
          <p:cNvSpPr txBox="1"/>
          <p:nvPr/>
        </p:nvSpPr>
        <p:spPr>
          <a:xfrm>
            <a:off x="0" y="-1"/>
            <a:ext cx="12297508" cy="769441"/>
          </a:xfrm>
          <a:prstGeom prst="rect">
            <a:avLst/>
          </a:prstGeom>
          <a:noFill/>
        </p:spPr>
        <p:txBody>
          <a:bodyPr wrap="square" rtlCol="0">
            <a:spAutoFit/>
          </a:bodyPr>
          <a:lstStyle/>
          <a:p>
            <a:endParaRPr lang="en-IE" sz="2400" dirty="0"/>
          </a:p>
          <a:p>
            <a:endParaRPr lang="en-US" sz="2000" dirty="0"/>
          </a:p>
        </p:txBody>
      </p:sp>
      <p:sp>
        <p:nvSpPr>
          <p:cNvPr id="2" name="TextBox 1">
            <a:extLst>
              <a:ext uri="{FF2B5EF4-FFF2-40B4-BE49-F238E27FC236}">
                <a16:creationId xmlns:a16="http://schemas.microsoft.com/office/drawing/2014/main" id="{CCD512B4-3D2C-9542-B7CB-EC94A528475C}"/>
              </a:ext>
            </a:extLst>
          </p:cNvPr>
          <p:cNvSpPr txBox="1"/>
          <p:nvPr/>
        </p:nvSpPr>
        <p:spPr>
          <a:xfrm>
            <a:off x="290285" y="275772"/>
            <a:ext cx="11901715" cy="4933274"/>
          </a:xfrm>
          <a:prstGeom prst="rect">
            <a:avLst/>
          </a:prstGeom>
          <a:noFill/>
        </p:spPr>
        <p:txBody>
          <a:bodyPr wrap="square" rtlCol="0">
            <a:spAutoFit/>
          </a:bodyPr>
          <a:lstStyle/>
          <a:p>
            <a:r>
              <a:rPr lang="en-US" sz="2400" dirty="0"/>
              <a:t>To ripen the full benefits of using a resource we must be mindful and be TRACKING the change from </a:t>
            </a:r>
            <a:r>
              <a:rPr lang="en-US" sz="2400" dirty="0" err="1"/>
              <a:t>hyperaroused</a:t>
            </a:r>
            <a:r>
              <a:rPr lang="en-US" sz="2400" dirty="0"/>
              <a:t> or </a:t>
            </a:r>
            <a:r>
              <a:rPr lang="en-US" sz="2400" dirty="0" err="1"/>
              <a:t>hypoaroused</a:t>
            </a:r>
            <a:r>
              <a:rPr lang="en-US" sz="2400" dirty="0"/>
              <a:t> to calmer states.</a:t>
            </a:r>
          </a:p>
          <a:p>
            <a:endParaRPr lang="en-US" sz="2400" dirty="0"/>
          </a:p>
          <a:p>
            <a:endParaRPr lang="en-US" sz="2400" dirty="0"/>
          </a:p>
          <a:p>
            <a:r>
              <a:rPr lang="en-US" sz="2400" dirty="0"/>
              <a:t>INTEGRATE LEARNING </a:t>
            </a:r>
          </a:p>
          <a:p>
            <a:endParaRPr lang="en-US" sz="2400" dirty="0"/>
          </a:p>
          <a:p>
            <a:r>
              <a:rPr lang="en-US" sz="2400" dirty="0"/>
              <a:t>“Do you think that the next time you think about school and you feel that your antenna is up that you could do what we practiced so your brain learns that the sensations are not a tiger?” </a:t>
            </a:r>
          </a:p>
          <a:p>
            <a:endParaRPr lang="en-US" sz="2400" dirty="0"/>
          </a:p>
          <a:p>
            <a:r>
              <a:rPr lang="en-US" sz="2400" dirty="0"/>
              <a:t>“I will write the steps for you just now if you want?”</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3164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E34F4-E5FF-8345-B22E-F6FEC707065E}"/>
              </a:ext>
            </a:extLst>
          </p:cNvPr>
          <p:cNvSpPr txBox="1"/>
          <p:nvPr/>
        </p:nvSpPr>
        <p:spPr>
          <a:xfrm>
            <a:off x="1" y="0"/>
            <a:ext cx="11277600" cy="3416320"/>
          </a:xfrm>
          <a:prstGeom prst="rect">
            <a:avLst/>
          </a:prstGeom>
          <a:noFill/>
        </p:spPr>
        <p:txBody>
          <a:bodyPr wrap="square" rtlCol="0">
            <a:spAutoFit/>
          </a:bodyPr>
          <a:lstStyle/>
          <a:p>
            <a:r>
              <a:rPr lang="en-US" b="1" dirty="0"/>
              <a:t>How to work with Parents Mindfully</a:t>
            </a:r>
          </a:p>
          <a:p>
            <a:endParaRPr lang="en-US" b="1" dirty="0"/>
          </a:p>
          <a:p>
            <a:r>
              <a:rPr lang="en-US" b="1" dirty="0"/>
              <a:t>Mindfulness is rooted in the understanding that we all have the potential to develop wisdom and become free from what causes us inner turmoil. Perceptions many times are deceptions.</a:t>
            </a:r>
          </a:p>
          <a:p>
            <a:endParaRPr lang="en-US" b="1" dirty="0"/>
          </a:p>
          <a:p>
            <a:pPr marL="285750" indent="-285750">
              <a:buFontTx/>
              <a:buChar char="-"/>
            </a:pPr>
            <a:r>
              <a:rPr lang="en-US" b="1" dirty="0"/>
              <a:t>Seeing, listening, feeling, noticing deeply and non-judgmentally.</a:t>
            </a:r>
          </a:p>
          <a:p>
            <a:endParaRPr lang="en-US" b="1" dirty="0"/>
          </a:p>
          <a:p>
            <a:r>
              <a:rPr lang="en-US" b="1" dirty="0"/>
              <a:t>When sitting with parents using Insight dialogue can be supportive for both parent (who may will feel deeply listened, understood and respected) and to the therapist (who may feel calmer, grounded and stable)</a:t>
            </a:r>
          </a:p>
          <a:p>
            <a:endParaRPr lang="en-US" b="1" dirty="0"/>
          </a:p>
          <a:p>
            <a:r>
              <a:rPr lang="en-US" b="1" dirty="0"/>
              <a:t>Insight dialogue (last module)</a:t>
            </a:r>
          </a:p>
        </p:txBody>
      </p:sp>
      <p:sp>
        <p:nvSpPr>
          <p:cNvPr id="3" name="TextBox 2">
            <a:extLst>
              <a:ext uri="{FF2B5EF4-FFF2-40B4-BE49-F238E27FC236}">
                <a16:creationId xmlns:a16="http://schemas.microsoft.com/office/drawing/2014/main" id="{69AFFC8D-177A-8149-A2EB-5B4D67D46FBF}"/>
              </a:ext>
            </a:extLst>
          </p:cNvPr>
          <p:cNvSpPr txBox="1"/>
          <p:nvPr/>
        </p:nvSpPr>
        <p:spPr>
          <a:xfrm>
            <a:off x="0" y="3441681"/>
            <a:ext cx="11872686" cy="2862322"/>
          </a:xfrm>
          <a:prstGeom prst="rect">
            <a:avLst/>
          </a:prstGeom>
          <a:noFill/>
        </p:spPr>
        <p:txBody>
          <a:bodyPr wrap="square" rtlCol="0">
            <a:spAutoFit/>
          </a:bodyPr>
          <a:lstStyle/>
          <a:p>
            <a:endParaRPr lang="en-US" dirty="0"/>
          </a:p>
          <a:p>
            <a:r>
              <a:rPr lang="en-US" dirty="0"/>
              <a:t>Use mindfulness to drop from your head into your body. If you begin to get caught up in your head, bring your awareness to your feet. Noticing sensations, emotions, feelings, thoughts, urges, patterns, reactivities that are arising within you as you share. Pause as much as you need to in order to reconnect with your body. </a:t>
            </a:r>
          </a:p>
          <a:p>
            <a:endParaRPr lang="en-US" dirty="0"/>
          </a:p>
          <a:p>
            <a:r>
              <a:rPr lang="en-US" dirty="0"/>
              <a:t>The listener’s role is to listen only. To be mindful of his/her own emotions, feelings, sensations, thoughts, reactivities, urges, patterns, etc. NO adding anything, practicing deeply listening to the other and to self.</a:t>
            </a:r>
          </a:p>
          <a:p>
            <a:endParaRPr lang="en-US" dirty="0"/>
          </a:p>
          <a:p>
            <a:r>
              <a:rPr lang="en-US" dirty="0"/>
              <a:t>Talker and Listener = Noticing what is unfolding in the “in between” you two. </a:t>
            </a:r>
          </a:p>
          <a:p>
            <a:endParaRPr lang="en-US" dirty="0"/>
          </a:p>
        </p:txBody>
      </p:sp>
    </p:spTree>
    <p:extLst>
      <p:ext uri="{BB962C8B-B14F-4D97-AF65-F5344CB8AC3E}">
        <p14:creationId xmlns:p14="http://schemas.microsoft.com/office/powerpoint/2010/main" val="1040413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CCBCCA-AA59-8C4D-BF72-647A71960773}"/>
              </a:ext>
            </a:extLst>
          </p:cNvPr>
          <p:cNvSpPr txBox="1"/>
          <p:nvPr/>
        </p:nvSpPr>
        <p:spPr>
          <a:xfrm>
            <a:off x="3106271" y="5284694"/>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2503334A-87DD-BB40-B111-1611DE89D469}"/>
              </a:ext>
            </a:extLst>
          </p:cNvPr>
          <p:cNvSpPr txBox="1"/>
          <p:nvPr/>
        </p:nvSpPr>
        <p:spPr>
          <a:xfrm>
            <a:off x="0" y="483380"/>
            <a:ext cx="12192000" cy="5447645"/>
          </a:xfrm>
          <a:prstGeom prst="rect">
            <a:avLst/>
          </a:prstGeom>
          <a:noFill/>
        </p:spPr>
        <p:txBody>
          <a:bodyPr wrap="square" rtlCol="0">
            <a:spAutoFit/>
          </a:bodyPr>
          <a:lstStyle/>
          <a:p>
            <a:pPr algn="ctr">
              <a:lnSpc>
                <a:spcPct val="150000"/>
              </a:lnSpc>
            </a:pPr>
            <a:endParaRPr lang="en-US" sz="2000" dirty="0"/>
          </a:p>
          <a:p>
            <a:pPr algn="ctr">
              <a:lnSpc>
                <a:spcPct val="150000"/>
              </a:lnSpc>
            </a:pPr>
            <a:r>
              <a:rPr lang="en-US" sz="2000" dirty="0"/>
              <a:t>A research done by Cornell University (Leahy, 2005) demonstrated that 85% of what we </a:t>
            </a:r>
          </a:p>
          <a:p>
            <a:pPr algn="ctr">
              <a:lnSpc>
                <a:spcPct val="150000"/>
              </a:lnSpc>
            </a:pPr>
            <a:r>
              <a:rPr lang="en-US" sz="2000" dirty="0"/>
              <a:t>worry about never happens and of the 15% of thoughts that do happen 79% of the </a:t>
            </a:r>
          </a:p>
          <a:p>
            <a:pPr algn="ctr">
              <a:lnSpc>
                <a:spcPct val="150000"/>
              </a:lnSpc>
            </a:pPr>
            <a:r>
              <a:rPr lang="en-US" sz="2000" dirty="0"/>
              <a:t>participants mentioned that the event was not as bad as the predictions they had</a:t>
            </a:r>
          </a:p>
          <a:p>
            <a:pPr algn="ctr">
              <a:lnSpc>
                <a:spcPct val="150000"/>
              </a:lnSpc>
            </a:pPr>
            <a:r>
              <a:rPr lang="en-US" sz="2000" dirty="0"/>
              <a:t>about it.</a:t>
            </a:r>
          </a:p>
          <a:p>
            <a:pPr algn="ctr">
              <a:lnSpc>
                <a:spcPct val="150000"/>
              </a:lnSpc>
            </a:pPr>
            <a:endParaRPr lang="en-US" sz="2000" dirty="0"/>
          </a:p>
          <a:p>
            <a:pPr algn="ctr">
              <a:lnSpc>
                <a:spcPct val="150000"/>
              </a:lnSpc>
            </a:pPr>
            <a:endParaRPr lang="en-US" sz="2000" dirty="0"/>
          </a:p>
          <a:p>
            <a:pPr algn="ctr">
              <a:lnSpc>
                <a:spcPct val="150000"/>
              </a:lnSpc>
            </a:pPr>
            <a:r>
              <a:rPr lang="en-US" sz="2000" dirty="0"/>
              <a:t>Mindfulness Based Interventions understanding is based on the acknowledgement that a wondering mind is indeed an unhappy mind because a wondering mind tends not to wonder in the good of life, but to be on the lookout for danger. Where you place your mind will deeply impact how you feel. </a:t>
            </a:r>
          </a:p>
          <a:p>
            <a:endParaRPr lang="en-US" dirty="0"/>
          </a:p>
        </p:txBody>
      </p:sp>
    </p:spTree>
    <p:extLst>
      <p:ext uri="{BB962C8B-B14F-4D97-AF65-F5344CB8AC3E}">
        <p14:creationId xmlns:p14="http://schemas.microsoft.com/office/powerpoint/2010/main" val="1041450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4E34F4-E5FF-8345-B22E-F6FEC707065E}"/>
              </a:ext>
            </a:extLst>
          </p:cNvPr>
          <p:cNvSpPr txBox="1"/>
          <p:nvPr/>
        </p:nvSpPr>
        <p:spPr>
          <a:xfrm>
            <a:off x="1" y="0"/>
            <a:ext cx="12191999" cy="6463308"/>
          </a:xfrm>
          <a:prstGeom prst="rect">
            <a:avLst/>
          </a:prstGeom>
          <a:noFill/>
        </p:spPr>
        <p:txBody>
          <a:bodyPr wrap="square" rtlCol="0">
            <a:spAutoFit/>
          </a:bodyPr>
          <a:lstStyle/>
          <a:p>
            <a:r>
              <a:rPr lang="en-US" b="1" dirty="0"/>
              <a:t>How to work with Parents=adolescents Relational Issues</a:t>
            </a:r>
          </a:p>
          <a:p>
            <a:endParaRPr lang="en-US" b="1" dirty="0"/>
          </a:p>
          <a:p>
            <a:r>
              <a:rPr lang="en-US" b="1" dirty="0"/>
              <a:t>Using parts work can alleviate blame and shame. It also helps clients and parents to </a:t>
            </a:r>
            <a:r>
              <a:rPr lang="en-US" b="1" dirty="0" err="1"/>
              <a:t>unblend</a:t>
            </a:r>
            <a:r>
              <a:rPr lang="en-US" b="1" dirty="0"/>
              <a:t> from that mind/body state and self-regulate.</a:t>
            </a:r>
          </a:p>
          <a:p>
            <a:endParaRPr lang="en-US" b="1" dirty="0"/>
          </a:p>
          <a:p>
            <a:r>
              <a:rPr lang="en-US" b="1" dirty="0"/>
              <a:t>Using creative methods (Sandbox or drawing)</a:t>
            </a:r>
          </a:p>
          <a:p>
            <a:r>
              <a:rPr lang="en-US" b="1" dirty="0"/>
              <a:t>Make it relational.  You are not the expert, but a learner of their inner experience with their child. </a:t>
            </a:r>
          </a:p>
          <a:p>
            <a:endParaRPr lang="en-US" b="1" dirty="0"/>
          </a:p>
          <a:p>
            <a:r>
              <a:rPr lang="en-US" b="1" dirty="0"/>
              <a:t>Frame the session as “we are not here to blame or shame anybody, because we know that when we do that the part of the brain that allows us to learn, develop and grow turns off and the part of the brain that helps us survive which may cause us to fight/leave or freeze may turn on”. ”I don’t judge anybody and my only intention here is to, together with you guys, try to understand what is going on between you, so we can find a way to support you all”.</a:t>
            </a:r>
          </a:p>
          <a:p>
            <a:endParaRPr lang="en-US" b="1" dirty="0"/>
          </a:p>
          <a:p>
            <a:r>
              <a:rPr lang="en-US" b="1" dirty="0"/>
              <a:t>Place bigger balls or stones to represent them and let them know that this is them when they are being true selves, not distressed or dysregulated but calmer, wiser and more in control. Smaller balls or stones to represent parts.</a:t>
            </a:r>
          </a:p>
          <a:p>
            <a:endParaRPr lang="en-US" b="1" dirty="0"/>
          </a:p>
          <a:p>
            <a:r>
              <a:rPr lang="en-US" b="1" dirty="0"/>
              <a:t>-Parents and clients learn to make an U-turn and rather than focusing on themselves they focus on what is inside of them and give them what they most need at that time.</a:t>
            </a:r>
          </a:p>
          <a:p>
            <a:endParaRPr lang="en-US" b="1" dirty="0"/>
          </a:p>
          <a:p>
            <a:endParaRPr lang="en-US" b="1" dirty="0"/>
          </a:p>
          <a:p>
            <a:endParaRPr lang="en-US" b="1" dirty="0"/>
          </a:p>
        </p:txBody>
      </p:sp>
    </p:spTree>
    <p:extLst>
      <p:ext uri="{BB962C8B-B14F-4D97-AF65-F5344CB8AC3E}">
        <p14:creationId xmlns:p14="http://schemas.microsoft.com/office/powerpoint/2010/main" val="1274272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4BC6CE-E0C4-9546-9719-9BDF79E38D95}"/>
              </a:ext>
            </a:extLst>
          </p:cNvPr>
          <p:cNvSpPr txBox="1"/>
          <p:nvPr/>
        </p:nvSpPr>
        <p:spPr>
          <a:xfrm>
            <a:off x="-15240" y="0"/>
            <a:ext cx="12192000" cy="5909310"/>
          </a:xfrm>
          <a:prstGeom prst="rect">
            <a:avLst/>
          </a:prstGeom>
          <a:noFill/>
        </p:spPr>
        <p:txBody>
          <a:bodyPr wrap="square" rtlCol="0">
            <a:spAutoFit/>
          </a:bodyPr>
          <a:lstStyle/>
          <a:p>
            <a:r>
              <a:rPr lang="en-US" dirty="0"/>
              <a:t>External factors that impact the nervous system and mood. Helping the client to feel safer in the therapy room.</a:t>
            </a:r>
          </a:p>
          <a:p>
            <a:endParaRPr lang="en-US" dirty="0"/>
          </a:p>
          <a:p>
            <a:r>
              <a:rPr lang="en-US" dirty="0"/>
              <a:t>The therapist room= calming environment, lighting can be very important, soothing colors, plants and flowers, candles and scents. I ask clients to look around the room and using all their senses if they could let me know if there are things that are impacting their nervous system. I self-disclose that the Dyson air cleaner I have in the room used to cause me to get a bit annoyed so now I turn it on only when I am going for my breaks. </a:t>
            </a:r>
          </a:p>
          <a:p>
            <a:endParaRPr lang="en-US" dirty="0"/>
          </a:p>
          <a:p>
            <a:endParaRPr lang="en-US" dirty="0"/>
          </a:p>
          <a:p>
            <a:r>
              <a:rPr lang="en-US" dirty="0"/>
              <a:t>The therapist= Therapist tone of voice, face expression (avoid eye contact for too long….parallel process) rhythm, bodily movement, open gesture. </a:t>
            </a:r>
            <a:r>
              <a:rPr lang="en-US" dirty="0" err="1"/>
              <a:t>Mndful</a:t>
            </a:r>
            <a:r>
              <a:rPr lang="en-US" dirty="0"/>
              <a:t> awareness of how we (therapists) are moment by moment.  When dysregulated, grounding exercise may be helpful like for example sensing the feet on the ground and the sitting bones on the chair. </a:t>
            </a:r>
          </a:p>
          <a:p>
            <a:endParaRPr lang="en-US" dirty="0"/>
          </a:p>
          <a:p>
            <a:r>
              <a:rPr lang="en-US" dirty="0"/>
              <a:t>”Emotional co-regulation comes first, and this is how emotional self-regulation is developed” (Delahooke,2019, p.154).</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67033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9CF7BA-A919-BF45-AADE-2EFD002AA991}"/>
              </a:ext>
            </a:extLst>
          </p:cNvPr>
          <p:cNvSpPr txBox="1"/>
          <p:nvPr/>
        </p:nvSpPr>
        <p:spPr>
          <a:xfrm>
            <a:off x="1265129" y="1333388"/>
            <a:ext cx="9206630" cy="3669274"/>
          </a:xfrm>
          <a:prstGeom prst="rect">
            <a:avLst/>
          </a:prstGeom>
          <a:noFill/>
        </p:spPr>
        <p:txBody>
          <a:bodyPr wrap="square" rtlCol="0">
            <a:spAutoFit/>
          </a:bodyPr>
          <a:lstStyle/>
          <a:p>
            <a:pPr algn="ctr">
              <a:lnSpc>
                <a:spcPct val="200000"/>
              </a:lnSpc>
            </a:pPr>
            <a:r>
              <a:rPr lang="en-US" sz="2400" b="1" dirty="0"/>
              <a:t>You will never speak to anyone </a:t>
            </a:r>
          </a:p>
          <a:p>
            <a:pPr algn="ctr">
              <a:lnSpc>
                <a:spcPct val="200000"/>
              </a:lnSpc>
            </a:pPr>
            <a:r>
              <a:rPr lang="en-US" sz="2400" b="1" dirty="0"/>
              <a:t>More than you speak to yourself</a:t>
            </a:r>
          </a:p>
          <a:p>
            <a:pPr algn="ctr">
              <a:lnSpc>
                <a:spcPct val="200000"/>
              </a:lnSpc>
            </a:pPr>
            <a:r>
              <a:rPr lang="en-US" sz="2400" b="1" dirty="0"/>
              <a:t>In your head.</a:t>
            </a:r>
          </a:p>
          <a:p>
            <a:pPr algn="ctr">
              <a:lnSpc>
                <a:spcPct val="200000"/>
              </a:lnSpc>
            </a:pPr>
            <a:endParaRPr lang="en-US" sz="2400" b="1" dirty="0"/>
          </a:p>
          <a:p>
            <a:pPr algn="ctr">
              <a:lnSpc>
                <a:spcPct val="200000"/>
              </a:lnSpc>
            </a:pPr>
            <a:r>
              <a:rPr lang="en-US" sz="2400" b="1" dirty="0"/>
              <a:t>Please be Kind to Yourself.</a:t>
            </a:r>
          </a:p>
        </p:txBody>
      </p:sp>
    </p:spTree>
    <p:extLst>
      <p:ext uri="{BB962C8B-B14F-4D97-AF65-F5344CB8AC3E}">
        <p14:creationId xmlns:p14="http://schemas.microsoft.com/office/powerpoint/2010/main" val="42048304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3ACFE3-E150-AE4F-B6BB-D92EB6265A8E}"/>
              </a:ext>
            </a:extLst>
          </p:cNvPr>
          <p:cNvSpPr txBox="1"/>
          <p:nvPr/>
        </p:nvSpPr>
        <p:spPr>
          <a:xfrm>
            <a:off x="0" y="11972"/>
            <a:ext cx="11829327" cy="4801314"/>
          </a:xfrm>
          <a:prstGeom prst="rect">
            <a:avLst/>
          </a:prstGeom>
          <a:noFill/>
        </p:spPr>
        <p:txBody>
          <a:bodyPr wrap="square" rtlCol="0">
            <a:spAutoFit/>
          </a:bodyPr>
          <a:lstStyle/>
          <a:p>
            <a:r>
              <a:rPr lang="en-IE" b="1" dirty="0"/>
              <a:t>SAMPLE OF HOME PRACTICE</a:t>
            </a:r>
          </a:p>
          <a:p>
            <a:endParaRPr lang="en-IE" dirty="0"/>
          </a:p>
          <a:p>
            <a:r>
              <a:rPr lang="en-IE" dirty="0"/>
              <a:t>For Anna (training to regulate nervous system and return to window of tolerance)</a:t>
            </a:r>
          </a:p>
          <a:p>
            <a:endParaRPr lang="en-IE" dirty="0"/>
          </a:p>
          <a:p>
            <a:r>
              <a:rPr lang="en-IE" dirty="0"/>
              <a:t>Use the picture I sent (Window of tolerance) to show that the young person is out of their window of tolerance and are either in hyperarousal or hypo arousal states and that the practice they do here will help them to return to their window of tolerance.</a:t>
            </a:r>
          </a:p>
          <a:p>
            <a:r>
              <a:rPr lang="en-IE" dirty="0"/>
              <a:t> </a:t>
            </a:r>
          </a:p>
          <a:p>
            <a:r>
              <a:rPr lang="en-IE" dirty="0"/>
              <a:t>When I sense that I am going out of my window of tolerance (strong sensations arising in the body). I sit down and close my eyes (if possible) and investigate:</a:t>
            </a:r>
          </a:p>
          <a:p>
            <a:r>
              <a:rPr lang="en-IE" dirty="0"/>
              <a:t> </a:t>
            </a:r>
          </a:p>
          <a:p>
            <a:pPr lvl="0"/>
            <a:r>
              <a:rPr lang="en-IE" b="1" dirty="0"/>
              <a:t>What sensations do I feel in my body? </a:t>
            </a:r>
          </a:p>
          <a:p>
            <a:pPr lvl="0"/>
            <a:endParaRPr lang="en-IE" dirty="0"/>
          </a:p>
          <a:p>
            <a:r>
              <a:rPr lang="en-IE" b="1" dirty="0"/>
              <a:t>For example: My heels lift and I notice trembling sensations on the top of part of my feet.</a:t>
            </a:r>
            <a:endParaRPr lang="en-IE" dirty="0"/>
          </a:p>
          <a:p>
            <a:r>
              <a:rPr lang="en-IE" b="1" dirty="0"/>
              <a:t> </a:t>
            </a:r>
            <a:endParaRPr lang="en-IE" dirty="0"/>
          </a:p>
          <a:p>
            <a:r>
              <a:rPr lang="en-IE" b="1" dirty="0"/>
              <a:t>If you do not know or is finding hard to notice sensations, than maybe using the menu of sensations below may help.</a:t>
            </a:r>
            <a:endParaRPr lang="en-IE" dirty="0"/>
          </a:p>
        </p:txBody>
      </p:sp>
      <p:sp>
        <p:nvSpPr>
          <p:cNvPr id="18" name="Rectangle 20">
            <a:extLst>
              <a:ext uri="{FF2B5EF4-FFF2-40B4-BE49-F238E27FC236}">
                <a16:creationId xmlns:a16="http://schemas.microsoft.com/office/drawing/2014/main" id="{EB102630-52FC-0348-AD41-A9FCDE3068A6}"/>
              </a:ext>
            </a:extLst>
          </p:cNvPr>
          <p:cNvSpPr>
            <a:spLocks noChangeArrowheads="1"/>
          </p:cNvSpPr>
          <p:nvPr/>
        </p:nvSpPr>
        <p:spPr bwMode="auto">
          <a:xfrm>
            <a:off x="1886673" y="4538520"/>
            <a:ext cx="15792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43" name="Picture 1">
            <a:extLst>
              <a:ext uri="{FF2B5EF4-FFF2-40B4-BE49-F238E27FC236}">
                <a16:creationId xmlns:a16="http://schemas.microsoft.com/office/drawing/2014/main" id="{4E379D95-DCA2-0F48-86F8-B8522334C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31" y="4813286"/>
            <a:ext cx="10174146" cy="20447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1">
            <a:extLst>
              <a:ext uri="{FF2B5EF4-FFF2-40B4-BE49-F238E27FC236}">
                <a16:creationId xmlns:a16="http://schemas.microsoft.com/office/drawing/2014/main" id="{C12F5EAE-5FEC-614B-92C9-9AFAD93992F3}"/>
              </a:ext>
            </a:extLst>
          </p:cNvPr>
          <p:cNvSpPr>
            <a:spLocks noChangeArrowheads="1"/>
          </p:cNvSpPr>
          <p:nvPr/>
        </p:nvSpPr>
        <p:spPr bwMode="auto">
          <a:xfrm>
            <a:off x="2343873" y="6578589"/>
            <a:ext cx="157929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200">
                <a:latin typeface="Calibri" panose="020F0502020204030204" pitchFamily="34" charset="0"/>
                <a:ea typeface="Calibri" panose="020F0502020204030204" pitchFamily="34" charset="0"/>
                <a:cs typeface="Times New Roman" panose="02020603050405020304" pitchFamily="18" charset="0"/>
              </a:rPr>
              <a:t> </a:t>
            </a:r>
            <a:endParaRPr lang="en-US" altLang="en-US">
              <a:latin typeface="Arial" panose="020B0604020202020204" pitchFamily="34" charset="0"/>
            </a:endParaRPr>
          </a:p>
        </p:txBody>
      </p:sp>
    </p:spTree>
    <p:extLst>
      <p:ext uri="{BB962C8B-B14F-4D97-AF65-F5344CB8AC3E}">
        <p14:creationId xmlns:p14="http://schemas.microsoft.com/office/powerpoint/2010/main" val="36045664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9CD27-A0F3-8F41-B039-D1978D42DE76}"/>
              </a:ext>
            </a:extLst>
          </p:cNvPr>
          <p:cNvSpPr txBox="1"/>
          <p:nvPr/>
        </p:nvSpPr>
        <p:spPr>
          <a:xfrm>
            <a:off x="0" y="0"/>
            <a:ext cx="12192000" cy="4939814"/>
          </a:xfrm>
          <a:prstGeom prst="rect">
            <a:avLst/>
          </a:prstGeom>
          <a:noFill/>
        </p:spPr>
        <p:txBody>
          <a:bodyPr wrap="square" rtlCol="0">
            <a:spAutoFit/>
          </a:bodyPr>
          <a:lstStyle/>
          <a:p>
            <a:pPr>
              <a:lnSpc>
                <a:spcPct val="150000"/>
              </a:lnSpc>
            </a:pPr>
            <a:r>
              <a:rPr lang="en-IE" dirty="0"/>
              <a:t>STAY WITH THE SENSATIONS FOR A FEW MINUTES (2 minutes or more) …NOTICE WHAT IS HAPPENING WITH THE SENSATIONS:</a:t>
            </a:r>
          </a:p>
          <a:p>
            <a:pPr>
              <a:lnSpc>
                <a:spcPct val="150000"/>
              </a:lnSpc>
            </a:pPr>
            <a:r>
              <a:rPr lang="en-IE" dirty="0"/>
              <a:t>Getting bigger or smaller</a:t>
            </a:r>
          </a:p>
          <a:p>
            <a:pPr>
              <a:lnSpc>
                <a:spcPct val="150000"/>
              </a:lnSpc>
            </a:pPr>
            <a:r>
              <a:rPr lang="en-IE" dirty="0"/>
              <a:t>Moving around or is static</a:t>
            </a:r>
          </a:p>
          <a:p>
            <a:pPr>
              <a:lnSpc>
                <a:spcPct val="150000"/>
              </a:lnSpc>
            </a:pPr>
            <a:r>
              <a:rPr lang="en-IE" dirty="0"/>
              <a:t>What material it feels like it is made of?</a:t>
            </a:r>
          </a:p>
          <a:p>
            <a:pPr>
              <a:lnSpc>
                <a:spcPct val="150000"/>
              </a:lnSpc>
            </a:pPr>
            <a:r>
              <a:rPr lang="en-IE" dirty="0"/>
              <a:t>What colour?</a:t>
            </a:r>
          </a:p>
          <a:p>
            <a:pPr>
              <a:lnSpc>
                <a:spcPct val="150000"/>
              </a:lnSpc>
            </a:pPr>
            <a:r>
              <a:rPr lang="en-IE" dirty="0"/>
              <a:t>Is it spreading to other areas?</a:t>
            </a:r>
          </a:p>
          <a:p>
            <a:pPr>
              <a:lnSpc>
                <a:spcPct val="150000"/>
              </a:lnSpc>
            </a:pPr>
            <a:r>
              <a:rPr lang="en-IE" dirty="0"/>
              <a:t>Is all of the above changing as you stay with the sensation?</a:t>
            </a:r>
          </a:p>
          <a:p>
            <a:pPr>
              <a:lnSpc>
                <a:spcPct val="150000"/>
              </a:lnSpc>
            </a:pPr>
            <a:r>
              <a:rPr lang="en-IE" dirty="0"/>
              <a:t> </a:t>
            </a:r>
          </a:p>
          <a:p>
            <a:pPr>
              <a:lnSpc>
                <a:spcPct val="150000"/>
              </a:lnSpc>
            </a:pPr>
            <a:r>
              <a:rPr lang="en-IE" dirty="0"/>
              <a:t>We are teaching the brain that the sensations are not dangerous and that we can stay with them without needing to fight, ignore or get rid of them because we know that the sensations will go away on their own time.</a:t>
            </a:r>
          </a:p>
          <a:p>
            <a:endParaRPr lang="en-US" dirty="0"/>
          </a:p>
        </p:txBody>
      </p:sp>
      <p:sp>
        <p:nvSpPr>
          <p:cNvPr id="3" name="TextBox 2">
            <a:extLst>
              <a:ext uri="{FF2B5EF4-FFF2-40B4-BE49-F238E27FC236}">
                <a16:creationId xmlns:a16="http://schemas.microsoft.com/office/drawing/2014/main" id="{0CDAF690-F908-0F43-ACEC-4F44110A1CFA}"/>
              </a:ext>
            </a:extLst>
          </p:cNvPr>
          <p:cNvSpPr txBox="1"/>
          <p:nvPr/>
        </p:nvSpPr>
        <p:spPr>
          <a:xfrm>
            <a:off x="2060296" y="86810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14938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7D80E3-492E-2540-BFBB-BF974A6F43A7}"/>
              </a:ext>
            </a:extLst>
          </p:cNvPr>
          <p:cNvSpPr txBox="1"/>
          <p:nvPr/>
        </p:nvSpPr>
        <p:spPr>
          <a:xfrm>
            <a:off x="1" y="162046"/>
            <a:ext cx="12315463" cy="5860450"/>
          </a:xfrm>
          <a:prstGeom prst="rect">
            <a:avLst/>
          </a:prstGeom>
          <a:noFill/>
        </p:spPr>
        <p:txBody>
          <a:bodyPr wrap="square" rtlCol="0">
            <a:spAutoFit/>
          </a:bodyPr>
          <a:lstStyle/>
          <a:p>
            <a:pPr lvl="0">
              <a:lnSpc>
                <a:spcPct val="150000"/>
              </a:lnSpc>
            </a:pPr>
            <a:r>
              <a:rPr lang="en-IE" b="1" dirty="0"/>
              <a:t>How can I support my body right now? </a:t>
            </a:r>
            <a:endParaRPr lang="en-IE" dirty="0"/>
          </a:p>
          <a:p>
            <a:pPr>
              <a:lnSpc>
                <a:spcPct val="150000"/>
              </a:lnSpc>
            </a:pPr>
            <a:r>
              <a:rPr lang="en-IE" b="1" dirty="0"/>
              <a:t>Use the menu below to see what calming activities you can do.</a:t>
            </a:r>
            <a:endParaRPr lang="en-IE" dirty="0"/>
          </a:p>
          <a:p>
            <a:pPr>
              <a:lnSpc>
                <a:spcPct val="150000"/>
              </a:lnSpc>
            </a:pPr>
            <a:r>
              <a:rPr lang="en-IE" dirty="0" err="1"/>
              <a:t>Ie</a:t>
            </a:r>
            <a:r>
              <a:rPr lang="en-IE" dirty="0"/>
              <a:t>. I can place my heal on the ground and notice the ground supporting my feet. I put pressure against the ground. (here write what the client practiced in session)</a:t>
            </a:r>
          </a:p>
          <a:p>
            <a:pPr>
              <a:lnSpc>
                <a:spcPct val="150000"/>
              </a:lnSpc>
            </a:pPr>
            <a:r>
              <a:rPr lang="en-IE" dirty="0"/>
              <a:t> </a:t>
            </a:r>
          </a:p>
          <a:p>
            <a:pPr>
              <a:lnSpc>
                <a:spcPct val="150000"/>
              </a:lnSpc>
            </a:pPr>
            <a:r>
              <a:rPr lang="en-IE" b="1" dirty="0"/>
              <a:t>PLEASE TRACK the change in your body- moving towards a calmer state.</a:t>
            </a:r>
          </a:p>
          <a:p>
            <a:pPr>
              <a:lnSpc>
                <a:spcPct val="150000"/>
              </a:lnSpc>
            </a:pPr>
            <a:r>
              <a:rPr lang="en-IE" b="1" dirty="0"/>
              <a:t> </a:t>
            </a:r>
            <a:endParaRPr lang="en-IE" dirty="0"/>
          </a:p>
          <a:p>
            <a:pPr>
              <a:lnSpc>
                <a:spcPct val="150000"/>
              </a:lnSpc>
            </a:pPr>
            <a:r>
              <a:rPr lang="en-IE" dirty="0"/>
              <a:t>Below is a list of other calming activities you can choose or use the ones from the practice you did in session:</a:t>
            </a:r>
          </a:p>
          <a:p>
            <a:pPr>
              <a:lnSpc>
                <a:spcPct val="150000"/>
              </a:lnSpc>
            </a:pPr>
            <a:r>
              <a:rPr lang="en-IE" dirty="0"/>
              <a:t>Bear hugging yourself</a:t>
            </a:r>
          </a:p>
          <a:p>
            <a:pPr>
              <a:lnSpc>
                <a:spcPct val="150000"/>
              </a:lnSpc>
            </a:pPr>
            <a:r>
              <a:rPr lang="en-IE" dirty="0"/>
              <a:t>Hugging yourself and placing hand under armpit</a:t>
            </a:r>
          </a:p>
          <a:p>
            <a:pPr>
              <a:lnSpc>
                <a:spcPct val="150000"/>
              </a:lnSpc>
            </a:pPr>
            <a:r>
              <a:rPr lang="en-IE" dirty="0"/>
              <a:t>Gently Twisting wrists and/or ankles</a:t>
            </a:r>
          </a:p>
          <a:p>
            <a:pPr>
              <a:lnSpc>
                <a:spcPct val="150000"/>
              </a:lnSpc>
            </a:pPr>
            <a:r>
              <a:rPr lang="en-IE" dirty="0"/>
              <a:t>Placing hands were you feel the strong sensation</a:t>
            </a:r>
          </a:p>
          <a:p>
            <a:pPr>
              <a:lnSpc>
                <a:spcPct val="150000"/>
              </a:lnSpc>
            </a:pPr>
            <a:r>
              <a:rPr lang="en-IE" dirty="0"/>
              <a:t>Sitting back and feeling supported by the chair</a:t>
            </a:r>
          </a:p>
          <a:p>
            <a:pPr>
              <a:lnSpc>
                <a:spcPct val="150000"/>
              </a:lnSpc>
            </a:pPr>
            <a:r>
              <a:rPr lang="en-IE" dirty="0"/>
              <a:t>Smelling your favourite perfume</a:t>
            </a:r>
          </a:p>
        </p:txBody>
      </p:sp>
    </p:spTree>
    <p:extLst>
      <p:ext uri="{BB962C8B-B14F-4D97-AF65-F5344CB8AC3E}">
        <p14:creationId xmlns:p14="http://schemas.microsoft.com/office/powerpoint/2010/main" val="1277253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350B1C-91D6-8146-B478-7DD4A218B17A}"/>
              </a:ext>
            </a:extLst>
          </p:cNvPr>
          <p:cNvSpPr txBox="1"/>
          <p:nvPr/>
        </p:nvSpPr>
        <p:spPr>
          <a:xfrm>
            <a:off x="1930173" y="1227818"/>
            <a:ext cx="6879771" cy="2585323"/>
          </a:xfrm>
          <a:prstGeom prst="rect">
            <a:avLst/>
          </a:prstGeom>
          <a:noFill/>
        </p:spPr>
        <p:txBody>
          <a:bodyPr wrap="square" rtlCol="0">
            <a:spAutoFit/>
          </a:bodyPr>
          <a:lstStyle/>
          <a:p>
            <a:r>
              <a:rPr lang="en-US" dirty="0"/>
              <a:t>Show Creative Work</a:t>
            </a:r>
          </a:p>
          <a:p>
            <a:endParaRPr lang="en-US" dirty="0"/>
          </a:p>
          <a:p>
            <a:r>
              <a:rPr lang="en-US" dirty="0"/>
              <a:t>Mask: outside what you show to the world</a:t>
            </a:r>
          </a:p>
          <a:p>
            <a:r>
              <a:rPr lang="en-US" dirty="0"/>
              <a:t>Inside: what you are really feeling</a:t>
            </a:r>
          </a:p>
          <a:p>
            <a:r>
              <a:rPr lang="en-US" dirty="0"/>
              <a:t>Of all of these which one is the one you would like to be able to feel? </a:t>
            </a:r>
          </a:p>
          <a:p>
            <a:r>
              <a:rPr lang="en-US" dirty="0"/>
              <a:t>They know at this stage that we are here in the session to learn to feel so we can feel better. We feel as a bodily sensation and not as thoughts about it.</a:t>
            </a:r>
          </a:p>
        </p:txBody>
      </p:sp>
    </p:spTree>
    <p:extLst>
      <p:ext uri="{BB962C8B-B14F-4D97-AF65-F5344CB8AC3E}">
        <p14:creationId xmlns:p14="http://schemas.microsoft.com/office/powerpoint/2010/main" val="22857570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8F1B25-FF73-3047-91AA-408479F45AAC}"/>
              </a:ext>
            </a:extLst>
          </p:cNvPr>
          <p:cNvSpPr txBox="1"/>
          <p:nvPr/>
        </p:nvSpPr>
        <p:spPr>
          <a:xfrm>
            <a:off x="540279" y="967417"/>
            <a:ext cx="3778870" cy="3943250"/>
          </a:xfrm>
          <a:prstGeom prst="rect">
            <a:avLst/>
          </a:prstGeom>
        </p:spPr>
        <p:txBody>
          <a:bodyPr vert="horz" lIns="91440" tIns="45720" rIns="91440" bIns="45720" rtlCol="0" anchor="b">
            <a:normAutofit/>
          </a:bodyPr>
          <a:lstStyle/>
          <a:p>
            <a:pPr>
              <a:spcBef>
                <a:spcPct val="0"/>
              </a:spcBef>
              <a:spcAft>
                <a:spcPts val="600"/>
              </a:spcAft>
            </a:pPr>
            <a:r>
              <a:rPr lang="en-US" sz="4000">
                <a:solidFill>
                  <a:srgbClr val="FEFFFF"/>
                </a:solidFill>
                <a:latin typeface="+mj-lt"/>
                <a:ea typeface="+mj-ea"/>
                <a:cs typeface="+mj-cs"/>
              </a:rPr>
              <a:t>Anger, explosive behaviour, meltdowns</a:t>
            </a:r>
          </a:p>
        </p:txBody>
      </p:sp>
      <p:pic>
        <p:nvPicPr>
          <p:cNvPr id="4" name="Picture 3">
            <a:extLst>
              <a:ext uri="{FF2B5EF4-FFF2-40B4-BE49-F238E27FC236}">
                <a16:creationId xmlns:a16="http://schemas.microsoft.com/office/drawing/2014/main" id="{3B699840-A625-A24F-A396-50BC368D2DCB}"/>
              </a:ext>
            </a:extLst>
          </p:cNvPr>
          <p:cNvPicPr>
            <a:picLocks noChangeAspect="1"/>
          </p:cNvPicPr>
          <p:nvPr/>
        </p:nvPicPr>
        <p:blipFill>
          <a:blip r:embed="rId3"/>
          <a:stretch>
            <a:fillRect/>
          </a:stretch>
        </p:blipFill>
        <p:spPr>
          <a:xfrm>
            <a:off x="5587994" y="1846260"/>
            <a:ext cx="5640502" cy="3172782"/>
          </a:xfrm>
          <a:prstGeom prst="rect">
            <a:avLst/>
          </a:prstGeom>
        </p:spPr>
      </p:pic>
    </p:spTree>
    <p:extLst>
      <p:ext uri="{BB962C8B-B14F-4D97-AF65-F5344CB8AC3E}">
        <p14:creationId xmlns:p14="http://schemas.microsoft.com/office/powerpoint/2010/main" val="4074057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7C8322-BF72-8648-8EF3-B3EE967BD1E7}"/>
              </a:ext>
            </a:extLst>
          </p:cNvPr>
          <p:cNvSpPr txBox="1"/>
          <p:nvPr/>
        </p:nvSpPr>
        <p:spPr>
          <a:xfrm>
            <a:off x="130629" y="116114"/>
            <a:ext cx="11085061" cy="4801314"/>
          </a:xfrm>
          <a:prstGeom prst="rect">
            <a:avLst/>
          </a:prstGeom>
          <a:noFill/>
        </p:spPr>
        <p:txBody>
          <a:bodyPr wrap="square" rtlCol="0">
            <a:spAutoFit/>
          </a:bodyPr>
          <a:lstStyle/>
          <a:p>
            <a:pPr>
              <a:lnSpc>
                <a:spcPct val="150000"/>
              </a:lnSpc>
            </a:pPr>
            <a:r>
              <a:rPr lang="en-US" sz="2000" b="1" dirty="0"/>
              <a:t>Sole of the Feet Practice (Singh et al., 2007)</a:t>
            </a:r>
          </a:p>
          <a:p>
            <a:pPr>
              <a:lnSpc>
                <a:spcPct val="150000"/>
              </a:lnSpc>
            </a:pPr>
            <a:endParaRPr lang="en-US" sz="2000" b="1" dirty="0"/>
          </a:p>
          <a:p>
            <a:pPr>
              <a:lnSpc>
                <a:spcPct val="150000"/>
              </a:lnSpc>
            </a:pPr>
            <a:r>
              <a:rPr lang="en-US" sz="2000" b="1" dirty="0"/>
              <a:t>Practiced in session and sent as Home practice</a:t>
            </a:r>
          </a:p>
          <a:p>
            <a:pPr>
              <a:lnSpc>
                <a:spcPct val="150000"/>
              </a:lnSpc>
            </a:pPr>
            <a:endParaRPr lang="en-US" sz="2000" dirty="0"/>
          </a:p>
          <a:p>
            <a:pPr>
              <a:lnSpc>
                <a:spcPct val="150000"/>
              </a:lnSpc>
            </a:pPr>
            <a:r>
              <a:rPr lang="en-IE" sz="2000" dirty="0"/>
              <a:t>Skill: Controlling the urge to be physically or verbally aggressive </a:t>
            </a:r>
          </a:p>
          <a:p>
            <a:pPr>
              <a:lnSpc>
                <a:spcPct val="150000"/>
              </a:lnSpc>
            </a:pPr>
            <a:endParaRPr lang="en-IE" sz="2000" dirty="0"/>
          </a:p>
          <a:p>
            <a:pPr>
              <a:lnSpc>
                <a:spcPct val="150000"/>
              </a:lnSpc>
            </a:pPr>
            <a:r>
              <a:rPr lang="en-IE" sz="2000" dirty="0"/>
              <a:t>Rationale: When an incident occurs or a situation arises that typically makes you angry and you feel like either verbally threatening or hitting someone, it is important to control these feelings. We try not to threaten or hurt people when we disagree with them. There is a simple way of quickly calming yourself.</a:t>
            </a:r>
          </a:p>
          <a:p>
            <a:endParaRPr lang="en-IE" dirty="0"/>
          </a:p>
          <a:p>
            <a:endParaRPr lang="en-US" dirty="0"/>
          </a:p>
        </p:txBody>
      </p:sp>
    </p:spTree>
    <p:extLst>
      <p:ext uri="{BB962C8B-B14F-4D97-AF65-F5344CB8AC3E}">
        <p14:creationId xmlns:p14="http://schemas.microsoft.com/office/powerpoint/2010/main" val="2990246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286EC7-F93D-E240-AAE1-2D8841023BC4}"/>
              </a:ext>
            </a:extLst>
          </p:cNvPr>
          <p:cNvSpPr/>
          <p:nvPr/>
        </p:nvSpPr>
        <p:spPr>
          <a:xfrm>
            <a:off x="92598" y="338203"/>
            <a:ext cx="12224663" cy="5029454"/>
          </a:xfrm>
          <a:prstGeom prst="rect">
            <a:avLst/>
          </a:prstGeom>
        </p:spPr>
        <p:txBody>
          <a:bodyPr wrap="square">
            <a:spAutoFit/>
          </a:bodyPr>
          <a:lstStyle/>
          <a:p>
            <a:pPr>
              <a:lnSpc>
                <a:spcPct val="150000"/>
              </a:lnSpc>
            </a:pPr>
            <a:r>
              <a:rPr lang="en-IE" b="1" dirty="0"/>
              <a:t>Steps of the Skill</a:t>
            </a:r>
          </a:p>
          <a:p>
            <a:pPr>
              <a:lnSpc>
                <a:spcPct val="150000"/>
              </a:lnSpc>
            </a:pPr>
            <a:endParaRPr lang="en-IE" b="1" dirty="0"/>
          </a:p>
          <a:p>
            <a:pPr>
              <a:lnSpc>
                <a:spcPct val="150000"/>
              </a:lnSpc>
            </a:pPr>
            <a:r>
              <a:rPr lang="en-IE" dirty="0"/>
              <a:t> 1. If you are standing, stand in a natural rather than an aggressive posture, with the soles of your feet flat on the floor. </a:t>
            </a:r>
          </a:p>
          <a:p>
            <a:pPr>
              <a:lnSpc>
                <a:spcPct val="150000"/>
              </a:lnSpc>
            </a:pPr>
            <a:endParaRPr lang="en-IE" dirty="0"/>
          </a:p>
          <a:p>
            <a:pPr>
              <a:lnSpc>
                <a:spcPct val="150000"/>
              </a:lnSpc>
            </a:pPr>
            <a:r>
              <a:rPr lang="en-IE" dirty="0"/>
              <a:t>2. If you are sitting, sit comfortably with the soles of your feet flat on the floor. </a:t>
            </a:r>
          </a:p>
          <a:p>
            <a:pPr>
              <a:lnSpc>
                <a:spcPct val="150000"/>
              </a:lnSpc>
            </a:pPr>
            <a:endParaRPr lang="en-IE" dirty="0"/>
          </a:p>
          <a:p>
            <a:pPr>
              <a:lnSpc>
                <a:spcPct val="150000"/>
              </a:lnSpc>
            </a:pPr>
            <a:r>
              <a:rPr lang="en-IE" dirty="0"/>
              <a:t>3. Cast your mind back to an incident that made you very angry. Stay with the anger.</a:t>
            </a:r>
          </a:p>
          <a:p>
            <a:pPr>
              <a:lnSpc>
                <a:spcPct val="150000"/>
              </a:lnSpc>
            </a:pPr>
            <a:endParaRPr lang="en-IE" dirty="0"/>
          </a:p>
          <a:p>
            <a:pPr>
              <a:lnSpc>
                <a:spcPct val="150000"/>
              </a:lnSpc>
            </a:pPr>
            <a:r>
              <a:rPr lang="en-IE" dirty="0"/>
              <a:t>4. You are feeling angry, and angry thoughts are flowing through your mind. Let them flow naturally, without restriction. Stay with the anger. Your body may show signs of anger (e.g., rapid breathing). </a:t>
            </a:r>
          </a:p>
          <a:p>
            <a:pPr>
              <a:lnSpc>
                <a:spcPct val="150000"/>
              </a:lnSpc>
            </a:pPr>
            <a:endParaRPr lang="en-IE" dirty="0"/>
          </a:p>
          <a:p>
            <a:pPr>
              <a:lnSpc>
                <a:spcPct val="150000"/>
              </a:lnSpc>
            </a:pPr>
            <a:r>
              <a:rPr lang="en-IE" dirty="0"/>
              <a:t>5. Now, shift all your attention to the soles of your feet. </a:t>
            </a:r>
          </a:p>
        </p:txBody>
      </p:sp>
    </p:spTree>
    <p:extLst>
      <p:ext uri="{BB962C8B-B14F-4D97-AF65-F5344CB8AC3E}">
        <p14:creationId xmlns:p14="http://schemas.microsoft.com/office/powerpoint/2010/main" val="2048304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DD9103-B458-164C-BBBC-9395DD827439}"/>
              </a:ext>
            </a:extLst>
          </p:cNvPr>
          <p:cNvSpPr txBox="1"/>
          <p:nvPr/>
        </p:nvSpPr>
        <p:spPr>
          <a:xfrm>
            <a:off x="0" y="0"/>
            <a:ext cx="11993880" cy="6116098"/>
          </a:xfrm>
          <a:prstGeom prst="rect">
            <a:avLst/>
          </a:prstGeom>
          <a:noFill/>
        </p:spPr>
        <p:txBody>
          <a:bodyPr wrap="square" rtlCol="0">
            <a:spAutoFit/>
          </a:bodyPr>
          <a:lstStyle/>
          <a:p>
            <a:pPr>
              <a:lnSpc>
                <a:spcPct val="150000"/>
              </a:lnSpc>
            </a:pPr>
            <a:r>
              <a:rPr lang="en-US" sz="2000" dirty="0"/>
              <a:t>Lutz et al. 2008 speak about the need  for the development of at least 3 major skills if Mindfulness is to be developed:</a:t>
            </a:r>
          </a:p>
          <a:p>
            <a:pPr lvl="0">
              <a:lnSpc>
                <a:spcPct val="150000"/>
              </a:lnSpc>
            </a:pPr>
            <a:endParaRPr lang="en-US" sz="2000" dirty="0"/>
          </a:p>
          <a:p>
            <a:pPr lvl="0">
              <a:lnSpc>
                <a:spcPct val="150000"/>
              </a:lnSpc>
            </a:pPr>
            <a:r>
              <a:rPr lang="en-US" sz="2000" dirty="0"/>
              <a:t>Focused attention (or concentration)- Staying with a chosen object (losing it and returning to it) with an open, curious attention and in doing so developing stability of mind which will support other skills to be developed. Without concentration it is very difficult to be able to see the workings of the mind in depth.</a:t>
            </a:r>
          </a:p>
          <a:p>
            <a:pPr lvl="0">
              <a:lnSpc>
                <a:spcPct val="150000"/>
              </a:lnSpc>
            </a:pPr>
            <a:endParaRPr lang="en-US" sz="2000" dirty="0"/>
          </a:p>
          <a:p>
            <a:pPr lvl="0">
              <a:lnSpc>
                <a:spcPct val="150000"/>
              </a:lnSpc>
            </a:pPr>
            <a:r>
              <a:rPr lang="en-US" sz="2000" dirty="0"/>
              <a:t>Open monitoring (or mindfulness per se) – Here instead of returning to the chosen object repeatedly, the focus becomes whatever is predominant in the mind.  A thought, a physical sensation, an emotion, we learn to not think or analyze them, but to be with it, bringing an attitude of interest, curiosity and acceptance to the experience. </a:t>
            </a:r>
          </a:p>
          <a:p>
            <a:pPr lvl="0">
              <a:lnSpc>
                <a:spcPct val="150000"/>
              </a:lnSpc>
            </a:pPr>
            <a:endParaRPr lang="en-US" sz="2400" dirty="0"/>
          </a:p>
        </p:txBody>
      </p:sp>
    </p:spTree>
    <p:extLst>
      <p:ext uri="{BB962C8B-B14F-4D97-AF65-F5344CB8AC3E}">
        <p14:creationId xmlns:p14="http://schemas.microsoft.com/office/powerpoint/2010/main" val="118527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BE13F0-BD07-F140-8BC4-17BEFA967B89}"/>
              </a:ext>
            </a:extLst>
          </p:cNvPr>
          <p:cNvSpPr/>
          <p:nvPr/>
        </p:nvSpPr>
        <p:spPr>
          <a:xfrm>
            <a:off x="0" y="112734"/>
            <a:ext cx="11736887" cy="5025607"/>
          </a:xfrm>
          <a:prstGeom prst="rect">
            <a:avLst/>
          </a:prstGeom>
        </p:spPr>
        <p:txBody>
          <a:bodyPr wrap="square">
            <a:spAutoFit/>
          </a:bodyPr>
          <a:lstStyle/>
          <a:p>
            <a:pPr>
              <a:lnSpc>
                <a:spcPct val="150000"/>
              </a:lnSpc>
            </a:pPr>
            <a:r>
              <a:rPr lang="en-IE" dirty="0"/>
              <a:t>6. Slowly, move your toes, feel your shoes covering your feet, feel the texture of your socks or hose, the curve of your arch, and the heels of your feet against the back of your shoes. If you do not have shoes on, feel the floor or carpet with the soles of your feet. </a:t>
            </a:r>
          </a:p>
          <a:p>
            <a:pPr>
              <a:lnSpc>
                <a:spcPct val="150000"/>
              </a:lnSpc>
            </a:pPr>
            <a:endParaRPr lang="en-IE" dirty="0"/>
          </a:p>
          <a:p>
            <a:pPr>
              <a:lnSpc>
                <a:spcPct val="150000"/>
              </a:lnSpc>
            </a:pPr>
            <a:r>
              <a:rPr lang="en-IE" dirty="0"/>
              <a:t>7. Keep breathing naturally and focus on the soles of your feet until you feel calm</a:t>
            </a:r>
            <a:endParaRPr lang="en-US" dirty="0"/>
          </a:p>
          <a:p>
            <a:pPr>
              <a:lnSpc>
                <a:spcPct val="150000"/>
              </a:lnSpc>
            </a:pPr>
            <a:endParaRPr lang="en-IE" dirty="0"/>
          </a:p>
          <a:p>
            <a:pPr>
              <a:lnSpc>
                <a:spcPct val="150000"/>
              </a:lnSpc>
            </a:pPr>
            <a:r>
              <a:rPr lang="en-IE" dirty="0"/>
              <a:t>8. Practice this mindfulness exercise until you can use it wherever you are and whenever an incident occurs that may lead to you being verbally or physically aggressive. </a:t>
            </a:r>
          </a:p>
          <a:p>
            <a:pPr>
              <a:lnSpc>
                <a:spcPct val="150000"/>
              </a:lnSpc>
            </a:pPr>
            <a:endParaRPr lang="en-IE" dirty="0"/>
          </a:p>
          <a:p>
            <a:pPr>
              <a:lnSpc>
                <a:spcPct val="150000"/>
              </a:lnSpc>
            </a:pPr>
            <a:r>
              <a:rPr lang="en-IE" dirty="0"/>
              <a:t>10. Remember that once you are calm, you can walk away from the incident or situation with a smile on your face because you controlled your anger. Alternatively, if you need to, you can respond to the incident or situation with a calm and clear mind without verbal threats or physical aggression.</a:t>
            </a:r>
            <a:endParaRPr lang="en-US" dirty="0"/>
          </a:p>
        </p:txBody>
      </p:sp>
    </p:spTree>
    <p:extLst>
      <p:ext uri="{BB962C8B-B14F-4D97-AF65-F5344CB8AC3E}">
        <p14:creationId xmlns:p14="http://schemas.microsoft.com/office/powerpoint/2010/main" val="1825512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C40A57-462C-5847-B87E-2DBC874AD055}"/>
              </a:ext>
            </a:extLst>
          </p:cNvPr>
          <p:cNvSpPr txBox="1"/>
          <p:nvPr/>
        </p:nvSpPr>
        <p:spPr>
          <a:xfrm>
            <a:off x="2943618" y="1152395"/>
            <a:ext cx="184731" cy="369332"/>
          </a:xfrm>
          <a:prstGeom prst="rect">
            <a:avLst/>
          </a:prstGeom>
          <a:noFill/>
        </p:spPr>
        <p:txBody>
          <a:bodyPr wrap="none" rtlCol="0">
            <a:spAutoFit/>
          </a:bodyPr>
          <a:lstStyle/>
          <a:p>
            <a:endParaRPr lang="en-US" dirty="0"/>
          </a:p>
        </p:txBody>
      </p:sp>
      <p:sp>
        <p:nvSpPr>
          <p:cNvPr id="3" name="Rectangle 2">
            <a:extLst>
              <a:ext uri="{FF2B5EF4-FFF2-40B4-BE49-F238E27FC236}">
                <a16:creationId xmlns:a16="http://schemas.microsoft.com/office/drawing/2014/main" id="{87EBC306-3665-354A-84FC-047D20918EA5}"/>
              </a:ext>
            </a:extLst>
          </p:cNvPr>
          <p:cNvSpPr/>
          <p:nvPr/>
        </p:nvSpPr>
        <p:spPr>
          <a:xfrm>
            <a:off x="1" y="0"/>
            <a:ext cx="12100142" cy="5441105"/>
          </a:xfrm>
          <a:prstGeom prst="rect">
            <a:avLst/>
          </a:prstGeom>
        </p:spPr>
        <p:txBody>
          <a:bodyPr wrap="square">
            <a:spAutoFit/>
          </a:bodyPr>
          <a:lstStyle/>
          <a:p>
            <a:pPr>
              <a:lnSpc>
                <a:spcPct val="150000"/>
              </a:lnSpc>
            </a:pPr>
            <a:endParaRPr lang="en-IE" b="1" dirty="0"/>
          </a:p>
          <a:p>
            <a:pPr>
              <a:lnSpc>
                <a:spcPct val="150000"/>
              </a:lnSpc>
            </a:pPr>
            <a:r>
              <a:rPr lang="en-IE" b="1" dirty="0"/>
              <a:t>Special Considerations When Teaching This Skill </a:t>
            </a:r>
            <a:endParaRPr lang="en-IE" dirty="0"/>
          </a:p>
          <a:p>
            <a:pPr marL="342900" indent="-342900">
              <a:lnSpc>
                <a:spcPct val="150000"/>
              </a:lnSpc>
              <a:buAutoNum type="arabicPeriod"/>
            </a:pPr>
            <a:r>
              <a:rPr lang="en-IE" dirty="0"/>
              <a:t>Angry thoughts occur to all of us but not all of us act on all of them. In addition, anger can be justifiable and necessary depending on the context. Therefore, we do not want to eliminate anger entirely.</a:t>
            </a:r>
          </a:p>
          <a:p>
            <a:pPr>
              <a:lnSpc>
                <a:spcPct val="150000"/>
              </a:lnSpc>
            </a:pPr>
            <a:endParaRPr lang="en-IE" dirty="0"/>
          </a:p>
          <a:p>
            <a:pPr>
              <a:lnSpc>
                <a:spcPct val="150000"/>
              </a:lnSpc>
            </a:pPr>
            <a:r>
              <a:rPr lang="en-IE" dirty="0"/>
              <a:t>2. Anger is a strength because it provides us with information about the situation we are in, and alerts us to do something positive to change the situation. </a:t>
            </a:r>
          </a:p>
          <a:p>
            <a:pPr>
              <a:lnSpc>
                <a:spcPct val="150000"/>
              </a:lnSpc>
            </a:pPr>
            <a:endParaRPr lang="en-IE" dirty="0"/>
          </a:p>
          <a:p>
            <a:pPr>
              <a:lnSpc>
                <a:spcPct val="150000"/>
              </a:lnSpc>
            </a:pPr>
            <a:r>
              <a:rPr lang="en-IE" dirty="0"/>
              <a:t>3. Do not ask the individual to actively stop angry thoughts. The thoughts stop by themselves when the focus of attention shifts fully to the soles of the feet. </a:t>
            </a:r>
          </a:p>
          <a:p>
            <a:pPr>
              <a:lnSpc>
                <a:spcPct val="150000"/>
              </a:lnSpc>
            </a:pPr>
            <a:endParaRPr lang="en-IE" dirty="0"/>
          </a:p>
          <a:p>
            <a:pPr>
              <a:lnSpc>
                <a:spcPct val="150000"/>
              </a:lnSpc>
            </a:pPr>
            <a:r>
              <a:rPr lang="en-IE" dirty="0"/>
              <a:t>4. Remind the individual to breathe naturally. It is not necessary to take deep breaths. </a:t>
            </a:r>
          </a:p>
          <a:p>
            <a:pPr>
              <a:lnSpc>
                <a:spcPct val="150000"/>
              </a:lnSpc>
            </a:pPr>
            <a:endParaRPr lang="en-IE" dirty="0"/>
          </a:p>
        </p:txBody>
      </p:sp>
    </p:spTree>
    <p:extLst>
      <p:ext uri="{BB962C8B-B14F-4D97-AF65-F5344CB8AC3E}">
        <p14:creationId xmlns:p14="http://schemas.microsoft.com/office/powerpoint/2010/main" val="159918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a:extLst>
              <a:ext uri="{FF2B5EF4-FFF2-40B4-BE49-F238E27FC236}">
                <a16:creationId xmlns:a16="http://schemas.microsoft.com/office/drawing/2014/main" id="{5F148F93-3AFF-9B4B-92D1-754DF65A4A7F}"/>
              </a:ext>
            </a:extLst>
          </p:cNvPr>
          <p:cNvSpPr txBox="1"/>
          <p:nvPr/>
        </p:nvSpPr>
        <p:spPr>
          <a:xfrm>
            <a:off x="6096000" y="0"/>
            <a:ext cx="6096000" cy="7206973"/>
          </a:xfrm>
          <a:prstGeom prst="rect">
            <a:avLst/>
          </a:prstGeom>
        </p:spPr>
        <p:txBody>
          <a:bodyPr wrap="square" rtlCol="0">
            <a:spAutoFit/>
          </a:bodyPr>
          <a:lstStyle/>
          <a:p>
            <a:pPr>
              <a:lnSpc>
                <a:spcPct val="200000"/>
              </a:lnSpc>
            </a:pPr>
            <a:r>
              <a:rPr lang="en-IE" dirty="0"/>
              <a:t>One way to understand the relationship between focused attention and open monitoring is by thinking about photography before cameras were automated. In those days, to get a clear picture, you first had to know how to focus the camera lens. Without this skill, a photographer was limited to abstract, impressionistic, blurry images. Learning to concentrate is like focusing the mind’s lens—it allows us to see clearly</a:t>
            </a:r>
          </a:p>
          <a:p>
            <a:pPr>
              <a:lnSpc>
                <a:spcPct val="200000"/>
              </a:lnSpc>
            </a:pPr>
            <a:r>
              <a:rPr lang="en-IE" dirty="0"/>
              <a:t>whatever we turn our attention to. Once this skill is developed, we can use it to examine whatever might be happening at the moment.</a:t>
            </a:r>
          </a:p>
          <a:p>
            <a:pPr>
              <a:lnSpc>
                <a:spcPct val="200000"/>
              </a:lnSpc>
            </a:pPr>
            <a:endParaRPr lang="en-US" dirty="0"/>
          </a:p>
        </p:txBody>
      </p:sp>
      <p:sp>
        <p:nvSpPr>
          <p:cNvPr id="3" name="TextBox 2">
            <a:extLst>
              <a:ext uri="{FF2B5EF4-FFF2-40B4-BE49-F238E27FC236}">
                <a16:creationId xmlns:a16="http://schemas.microsoft.com/office/drawing/2014/main" id="{450B53D4-EC91-7B4D-9B89-8413BD146F84}"/>
              </a:ext>
            </a:extLst>
          </p:cNvPr>
          <p:cNvSpPr txBox="1"/>
          <p:nvPr/>
        </p:nvSpPr>
        <p:spPr>
          <a:xfrm>
            <a:off x="9174480" y="2209800"/>
            <a:ext cx="184731" cy="369332"/>
          </a:xfrm>
          <a:prstGeom prst="rect">
            <a:avLst/>
          </a:prstGeom>
          <a:noFill/>
        </p:spPr>
        <p:txBody>
          <a:bodyPr wrap="none" rtlCol="0">
            <a:spAutoFit/>
          </a:bodyPr>
          <a:lstStyle/>
          <a:p>
            <a:endParaRPr lang="en-US" dirty="0"/>
          </a:p>
        </p:txBody>
      </p:sp>
      <p:pic>
        <p:nvPicPr>
          <p:cNvPr id="5" name="Picture 4" descr="A person holding a camera&#10;&#10;Description automatically generated with medium confidence">
            <a:extLst>
              <a:ext uri="{FF2B5EF4-FFF2-40B4-BE49-F238E27FC236}">
                <a16:creationId xmlns:a16="http://schemas.microsoft.com/office/drawing/2014/main" id="{A38814DA-7403-3245-91A8-214E7CF4ACB7}"/>
              </a:ext>
            </a:extLst>
          </p:cNvPr>
          <p:cNvPicPr>
            <a:picLocks noChangeAspect="1"/>
          </p:cNvPicPr>
          <p:nvPr/>
        </p:nvPicPr>
        <p:blipFill>
          <a:blip r:embed="rId3"/>
          <a:stretch>
            <a:fillRect/>
          </a:stretch>
        </p:blipFill>
        <p:spPr>
          <a:xfrm>
            <a:off x="578721" y="1676400"/>
            <a:ext cx="5395359" cy="3825240"/>
          </a:xfrm>
          <a:prstGeom prst="rect">
            <a:avLst/>
          </a:prstGeom>
        </p:spPr>
      </p:pic>
    </p:spTree>
    <p:extLst>
      <p:ext uri="{BB962C8B-B14F-4D97-AF65-F5344CB8AC3E}">
        <p14:creationId xmlns:p14="http://schemas.microsoft.com/office/powerpoint/2010/main" val="3688775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37622</TotalTime>
  <Words>9158</Words>
  <Application>Microsoft Macintosh PowerPoint</Application>
  <PresentationFormat>Widescreen</PresentationFormat>
  <Paragraphs>652</Paragraphs>
  <Slides>81</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Calibri Light</vt:lpstr>
      <vt:lpstr>Wingdings 3</vt:lpstr>
      <vt:lpstr>Office Theme</vt:lpstr>
      <vt:lpstr>Module 1:  Mindfulness-Based Interventions for Youth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Module 2:  Mindfulness-Based Interventions for Youth</vt:lpstr>
      <vt:lpstr>PowerPoint Presentation</vt:lpstr>
      <vt:lpstr>PowerPoint Presentation</vt:lpstr>
      <vt:lpstr>PowerPoint Presentation</vt:lpstr>
      <vt:lpstr>PowerPoint Presentation</vt:lpstr>
      <vt:lpstr>PowerPoint Presentation</vt:lpstr>
      <vt:lpstr>PowerPoint Presentation</vt:lpstr>
      <vt:lpstr>What we have learned in the last module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Mindfulness-Based Interventions for Youth</dc:title>
  <dc:creator>Kati Simpson</dc:creator>
  <cp:lastModifiedBy>Kati Simpson</cp:lastModifiedBy>
  <cp:revision>96</cp:revision>
  <cp:lastPrinted>2022-06-18T08:43:20Z</cp:lastPrinted>
  <dcterms:created xsi:type="dcterms:W3CDTF">2020-08-22T18:19:20Z</dcterms:created>
  <dcterms:modified xsi:type="dcterms:W3CDTF">2022-07-04T08:12:30Z</dcterms:modified>
</cp:coreProperties>
</file>